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7" r:id="rId7"/>
    <p:sldMasterId id="2147484198" r:id="rId8"/>
    <p:sldMasterId id="2147484225" r:id="rId9"/>
    <p:sldMasterId id="2147484236" r:id="rId10"/>
  </p:sldMasterIdLst>
  <p:notesMasterIdLst>
    <p:notesMasterId r:id="rId57"/>
  </p:notesMasterIdLst>
  <p:handoutMasterIdLst>
    <p:handoutMasterId r:id="rId58"/>
  </p:handoutMasterIdLst>
  <p:sldIdLst>
    <p:sldId id="778" r:id="rId11"/>
    <p:sldId id="779" r:id="rId12"/>
    <p:sldId id="780" r:id="rId13"/>
    <p:sldId id="788" r:id="rId14"/>
    <p:sldId id="926" r:id="rId15"/>
    <p:sldId id="891" r:id="rId16"/>
    <p:sldId id="914" r:id="rId17"/>
    <p:sldId id="915" r:id="rId18"/>
    <p:sldId id="922" r:id="rId19"/>
    <p:sldId id="894" r:id="rId20"/>
    <p:sldId id="861" r:id="rId21"/>
    <p:sldId id="862" r:id="rId22"/>
    <p:sldId id="863" r:id="rId23"/>
    <p:sldId id="864" r:id="rId24"/>
    <p:sldId id="865" r:id="rId25"/>
    <p:sldId id="866" r:id="rId26"/>
    <p:sldId id="895" r:id="rId27"/>
    <p:sldId id="868" r:id="rId28"/>
    <p:sldId id="869" r:id="rId29"/>
    <p:sldId id="870" r:id="rId30"/>
    <p:sldId id="896" r:id="rId31"/>
    <p:sldId id="873" r:id="rId32"/>
    <p:sldId id="879" r:id="rId33"/>
    <p:sldId id="897" r:id="rId34"/>
    <p:sldId id="902" r:id="rId35"/>
    <p:sldId id="903" r:id="rId36"/>
    <p:sldId id="904" r:id="rId37"/>
    <p:sldId id="905" r:id="rId38"/>
    <p:sldId id="906" r:id="rId39"/>
    <p:sldId id="907" r:id="rId40"/>
    <p:sldId id="908" r:id="rId41"/>
    <p:sldId id="909" r:id="rId42"/>
    <p:sldId id="928" r:id="rId43"/>
    <p:sldId id="929" r:id="rId44"/>
    <p:sldId id="918" r:id="rId45"/>
    <p:sldId id="919" r:id="rId46"/>
    <p:sldId id="920" r:id="rId47"/>
    <p:sldId id="916" r:id="rId48"/>
    <p:sldId id="917" r:id="rId49"/>
    <p:sldId id="930" r:id="rId50"/>
    <p:sldId id="921" r:id="rId51"/>
    <p:sldId id="911" r:id="rId52"/>
    <p:sldId id="927" r:id="rId53"/>
    <p:sldId id="923" r:id="rId54"/>
    <p:sldId id="924" r:id="rId55"/>
    <p:sldId id="925" r:id="rId5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37EDF07-3C6D-5A4D-93CA-A74A5AE3BC0F}">
          <p14:sldIdLst>
            <p14:sldId id="778"/>
            <p14:sldId id="779"/>
            <p14:sldId id="780"/>
            <p14:sldId id="788"/>
            <p14:sldId id="926"/>
          </p14:sldIdLst>
        </p14:section>
        <p14:section name="into-mail-addin" id="{9381DD4C-F340-DD48-96C7-BB10E26541B7}">
          <p14:sldIdLst>
            <p14:sldId id="891"/>
            <p14:sldId id="914"/>
            <p14:sldId id="915"/>
            <p14:sldId id="922"/>
            <p14:sldId id="894"/>
            <p14:sldId id="861"/>
            <p14:sldId id="862"/>
            <p14:sldId id="863"/>
            <p14:sldId id="864"/>
            <p14:sldId id="865"/>
            <p14:sldId id="866"/>
          </p14:sldIdLst>
        </p14:section>
        <p14:section name="contextual-activation" id="{D0C7E797-D73F-264D-ADBF-480A9494EB5A}">
          <p14:sldIdLst>
            <p14:sldId id="895"/>
            <p14:sldId id="868"/>
            <p14:sldId id="869"/>
            <p14:sldId id="870"/>
          </p14:sldIdLst>
        </p14:section>
        <p14:section name="officejs-api" id="{6DB0E233-B0CE-6C48-98EC-4BAA75C72D5D}">
          <p14:sldIdLst>
            <p14:sldId id="896"/>
            <p14:sldId id="873"/>
            <p14:sldId id="879"/>
          </p14:sldIdLst>
        </p14:section>
        <p14:section name="compse-addin" id="{B3F146CD-A44E-FC4E-B4F8-AE808C401DE3}">
          <p14:sldIdLst>
            <p14:sldId id="897"/>
            <p14:sldId id="902"/>
            <p14:sldId id="903"/>
            <p14:sldId id="904"/>
            <p14:sldId id="905"/>
            <p14:sldId id="906"/>
            <p14:sldId id="907"/>
            <p14:sldId id="908"/>
            <p14:sldId id="909"/>
          </p14:sldIdLst>
        </p14:section>
        <p14:section name="Add-in commands" id="{53289955-1A6D-4081-9A30-DA3C12B09813}">
          <p14:sldIdLst>
            <p14:sldId id="928"/>
            <p14:sldId id="929"/>
            <p14:sldId id="918"/>
            <p14:sldId id="919"/>
          </p14:sldIdLst>
        </p14:section>
        <p14:section name="add-in-vision" id="{A6CEC67A-C800-B64C-ACB1-399F9C012C70}">
          <p14:sldIdLst>
            <p14:sldId id="920"/>
            <p14:sldId id="916"/>
            <p14:sldId id="917"/>
            <p14:sldId id="930"/>
            <p14:sldId id="921"/>
          </p14:sldIdLst>
        </p14:section>
        <p14:section name="outro" id="{252672BC-EE04-A145-BACC-9F3C411CE237}">
          <p14:sldIdLst>
            <p14:sldId id="911"/>
            <p14:sldId id="927"/>
            <p14:sldId id="923"/>
            <p14:sldId id="924"/>
            <p14:sldId id="925"/>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73119" autoAdjust="0"/>
  </p:normalViewPr>
  <p:slideViewPr>
    <p:cSldViewPr snapToGrid="0">
      <p:cViewPr varScale="1">
        <p:scale>
          <a:sx n="85" d="100"/>
          <a:sy n="85" d="100"/>
        </p:scale>
        <p:origin x="86" y="24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12/29/2015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12/29/2015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This slide details the high-level steps of creating a mail Add-in. Within the</a:t>
            </a:r>
            <a:r>
              <a:rPr lang="en-US" baseline="0" dirty="0" smtClean="0"/>
              <a:t> Add-in manifest, you should </a:t>
            </a:r>
            <a:r>
              <a:rPr lang="en-US" dirty="0" smtClean="0"/>
              <a:t>specify a height for the mail Add-in between 32 pixels to 350 pixels. Note that you cannot specify</a:t>
            </a:r>
            <a:r>
              <a:rPr lang="en-US" baseline="0" dirty="0" smtClean="0"/>
              <a:t> the width as the mail Add-in will take up all the available width in the host application. Next, you </a:t>
            </a:r>
            <a:r>
              <a:rPr lang="en-US" dirty="0" smtClean="0"/>
              <a:t>define one or more activation rules. Next,</a:t>
            </a:r>
            <a:r>
              <a:rPr lang="en-US" baseline="0" dirty="0" smtClean="0"/>
              <a:t> you create the user interface for the mail Add-in using </a:t>
            </a:r>
            <a:r>
              <a:rPr lang="en-US" dirty="0" smtClean="0"/>
              <a:t>HTML5 and CSS. After that,</a:t>
            </a:r>
            <a:r>
              <a:rPr lang="en-US" baseline="0" dirty="0" smtClean="0"/>
              <a:t> you w</a:t>
            </a:r>
            <a:r>
              <a:rPr lang="en-US" dirty="0" smtClean="0"/>
              <a:t>rite JavaScript to add the required behavior and business logic. When you are finally ready to test your work, you can press the {F5} key to begin the debugging process. </a:t>
            </a:r>
          </a:p>
          <a:p>
            <a:pPr marL="0" indent="0">
              <a:buFont typeface="+mj-lt"/>
              <a:buNone/>
            </a:pPr>
            <a:endParaRPr lang="en-US" dirty="0" smtClean="0"/>
          </a:p>
          <a:p>
            <a:pPr marL="0" indent="0">
              <a:buFont typeface="+mj-lt"/>
              <a:buNone/>
            </a:pPr>
            <a:r>
              <a:rPr lang="en-US" dirty="0" smtClean="0"/>
              <a:t>In order to test and debug a mail Add-in, you must have a installed version of Exchange 2013 and a valid Exchange account with a mailbox. When you</a:t>
            </a:r>
            <a:r>
              <a:rPr lang="en-US" baseline="0" dirty="0" smtClean="0"/>
              <a:t> </a:t>
            </a:r>
            <a:r>
              <a:rPr lang="en-US" i="0" baseline="0" dirty="0" smtClean="0"/>
              <a:t>p</a:t>
            </a:r>
            <a:r>
              <a:rPr lang="en-US" sz="2000" i="0" dirty="0" smtClean="0"/>
              <a:t>ress the {F5} key for the first time Visual Studio 2012 prompts you with the dialog shown</a:t>
            </a:r>
            <a:r>
              <a:rPr lang="en-US" sz="2000" i="0" baseline="0" dirty="0" smtClean="0"/>
              <a:t> above to track </a:t>
            </a:r>
            <a:r>
              <a:rPr lang="en-US" sz="2000" i="0" dirty="0" smtClean="0"/>
              <a:t>the server running Exchange 2013</a:t>
            </a:r>
            <a:r>
              <a:rPr lang="en-US" sz="2000" i="0" baseline="0" dirty="0" smtClean="0"/>
              <a:t> as well as the login </a:t>
            </a:r>
            <a:r>
              <a:rPr lang="en-US" sz="2000" i="0" dirty="0" smtClean="0"/>
              <a:t>credentials for the user mailbox used</a:t>
            </a:r>
            <a:r>
              <a:rPr lang="en-US" sz="2000" i="0" baseline="0" dirty="0" smtClean="0"/>
              <a:t> for testing.</a:t>
            </a:r>
            <a:endParaRPr lang="en-US" sz="2000" i="0"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4B1E4AE6-B13F-4455-827C-35C498DD3E04}"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330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and debug a mail read Add-in from scratch in Visual</a:t>
            </a:r>
            <a:r>
              <a:rPr lang="en-US" baseline="0" dirty="0" smtClean="0"/>
              <a:t> Studio</a:t>
            </a:r>
            <a:endParaRPr lang="en-US" dirty="0"/>
          </a:p>
        </p:txBody>
      </p:sp>
      <p:sp>
        <p:nvSpPr>
          <p:cNvPr id="4" name="Date Placeholder 3"/>
          <p:cNvSpPr>
            <a:spLocks noGrp="1"/>
          </p:cNvSpPr>
          <p:nvPr>
            <p:ph type="dt" idx="10"/>
          </p:nvPr>
        </p:nvSpPr>
        <p:spPr/>
        <p:txBody>
          <a:bodyPr/>
          <a:lstStyle/>
          <a:p>
            <a:fld id="{CBAFBE00-45A2-4B2D-B2EA-B3F5E90EA76B}"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3975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mail Add-in is created with one or more activation rules. These rules are defined in the Add-in manifest using XML.</a:t>
            </a:r>
            <a:r>
              <a:rPr lang="en-US" baseline="0" dirty="0" smtClean="0"/>
              <a:t> These activation rules are run for each installed mail Add-in whenever the user select a new mail item that is a mail message, and event or an appointment. </a:t>
            </a:r>
            <a:r>
              <a:rPr lang="en-US" dirty="0" smtClean="0"/>
              <a:t>If the conditions for an activation rule are met, then the mail Add-in is activated and becomes available to start by the user.</a:t>
            </a:r>
          </a:p>
          <a:p>
            <a:endParaRPr lang="en-US" dirty="0" smtClean="0"/>
          </a:p>
          <a:p>
            <a:r>
              <a:rPr lang="en-US" dirty="0" smtClean="0"/>
              <a:t>A</a:t>
            </a:r>
            <a:r>
              <a:rPr lang="en-US" baseline="0" dirty="0" smtClean="0"/>
              <a:t> simple mail Add-in can be based on a single activation rule. However, a mail Add-in can contain </a:t>
            </a:r>
            <a:r>
              <a:rPr lang="en-US" dirty="0" smtClean="0"/>
              <a:t>multiple rules that can be combined for complex activation needs. When you add m</a:t>
            </a:r>
            <a:r>
              <a:rPr lang="en-US" baseline="0" dirty="0" smtClean="0"/>
              <a:t>ore than one activation rule, you must decide whether to </a:t>
            </a:r>
            <a:r>
              <a:rPr lang="en-US" dirty="0" smtClean="0"/>
              <a:t>AND the rules together or to OR the rules</a:t>
            </a:r>
            <a:r>
              <a:rPr lang="en-US" baseline="0" dirty="0" smtClean="0"/>
              <a:t> together. </a:t>
            </a:r>
          </a:p>
          <a:p>
            <a:endParaRPr lang="en-US" dirty="0" smtClean="0"/>
          </a:p>
          <a:p>
            <a:pPr marL="0" marR="0" lvl="0" indent="0" algn="l" defTabSz="914363" rtl="0" eaLnBrk="1" fontAlgn="auto" latinLnBrk="0" hangingPunct="1">
              <a:lnSpc>
                <a:spcPct val="90000"/>
              </a:lnSpc>
              <a:spcBef>
                <a:spcPts val="0"/>
              </a:spcBef>
              <a:spcAft>
                <a:spcPts val="333"/>
              </a:spcAft>
              <a:buClrTx/>
              <a:buSzTx/>
              <a:buFontTx/>
              <a:buNone/>
              <a:tabLst/>
              <a:defRPr/>
            </a:pPr>
            <a:r>
              <a:rPr lang="en-US" dirty="0" smtClean="0"/>
              <a:t>Activation rules can be based on known entities such as address and phone numbers. For more specific scenarios,</a:t>
            </a:r>
            <a:r>
              <a:rPr lang="en-US" baseline="0" dirty="0" smtClean="0"/>
              <a:t> activation </a:t>
            </a:r>
            <a:r>
              <a:rPr lang="en-US" dirty="0" smtClean="0"/>
              <a:t>rules can also be defined using custom regular expressions.</a:t>
            </a:r>
          </a:p>
          <a:p>
            <a:pPr lvl="0"/>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85BCF2C-AA67-48B1-AD72-80C5E220758E}"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198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different types of activation rules. </a:t>
            </a:r>
          </a:p>
          <a:p>
            <a:endParaRPr lang="en-US" baseline="0" dirty="0" smtClean="0"/>
          </a:p>
          <a:p>
            <a:r>
              <a:rPr lang="en-US" sz="2400" dirty="0" smtClean="0"/>
              <a:t>The </a:t>
            </a:r>
            <a:r>
              <a:rPr lang="en-US" sz="2400" b="1" dirty="0" err="1" smtClean="0"/>
              <a:t>ItemIs</a:t>
            </a:r>
            <a:r>
              <a:rPr lang="en-US" sz="2400" dirty="0" smtClean="0"/>
              <a:t> rule</a:t>
            </a:r>
            <a:r>
              <a:rPr lang="en-US" sz="2400" baseline="0" dirty="0" smtClean="0"/>
              <a:t> </a:t>
            </a:r>
            <a:r>
              <a:rPr lang="en-US" sz="2000" dirty="0" smtClean="0"/>
              <a:t>checks to see whether the item type is a</a:t>
            </a:r>
            <a:r>
              <a:rPr lang="en-US" sz="2000" baseline="0" dirty="0" smtClean="0"/>
              <a:t> message or an </a:t>
            </a:r>
            <a:r>
              <a:rPr lang="en-US" sz="2000" dirty="0" smtClean="0"/>
              <a:t>appointment.</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endParaRPr lang="en-US" sz="2400" dirty="0" smtClean="0"/>
          </a:p>
          <a:p>
            <a:r>
              <a:rPr lang="en-US" sz="2400" dirty="0" smtClean="0"/>
              <a:t>The </a:t>
            </a:r>
            <a:r>
              <a:rPr lang="en-US" sz="2400" b="1" dirty="0" err="1" smtClean="0"/>
              <a:t>ItemHasKnownEntity</a:t>
            </a:r>
            <a:r>
              <a:rPr lang="en-US" sz="2400" dirty="0" smtClean="0"/>
              <a:t> rule</a:t>
            </a:r>
            <a:r>
              <a:rPr lang="en-US" sz="2400" baseline="0" dirty="0" smtClean="0"/>
              <a:t> </a:t>
            </a:r>
            <a:r>
              <a:rPr lang="en-US" sz="2000" dirty="0" smtClean="0"/>
              <a:t>checks to see if the item has a specific type of known entity </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endParaRPr lang="en-US" sz="2400" dirty="0" smtClean="0"/>
          </a:p>
          <a:p>
            <a:r>
              <a:rPr lang="en-US" sz="2400" dirty="0" smtClean="0"/>
              <a:t>The </a:t>
            </a:r>
            <a:r>
              <a:rPr lang="en-US" sz="2400" b="1" dirty="0" err="1" smtClean="0"/>
              <a:t>ItemHasRegularExpressionMatch</a:t>
            </a:r>
            <a:r>
              <a:rPr lang="en-US" sz="2400" dirty="0" smtClean="0"/>
              <a:t> rule checks to see if an item has content that matches</a:t>
            </a:r>
            <a:r>
              <a:rPr lang="en-US" sz="2400" baseline="0" dirty="0" smtClean="0"/>
              <a:t> </a:t>
            </a:r>
            <a:r>
              <a:rPr lang="en-US" sz="2000" dirty="0" smtClean="0"/>
              <a:t>custom regular expression.</a:t>
            </a:r>
          </a:p>
          <a:p>
            <a:endParaRPr lang="en-US" sz="2400" dirty="0" smtClean="0"/>
          </a:p>
          <a:p>
            <a:r>
              <a:rPr lang="en-US" sz="2400" dirty="0" smtClean="0"/>
              <a:t>The </a:t>
            </a:r>
            <a:r>
              <a:rPr lang="en-US" sz="2400" b="1" dirty="0" err="1" smtClean="0"/>
              <a:t>RuleCollection</a:t>
            </a:r>
            <a:r>
              <a:rPr lang="en-US" sz="2400" dirty="0" smtClean="0"/>
              <a:t> rule combines two or more inner rules </a:t>
            </a:r>
            <a:r>
              <a:rPr lang="en-US" sz="2000" dirty="0" smtClean="0"/>
              <a:t>using either the AND operator or the OR</a:t>
            </a:r>
            <a:r>
              <a:rPr lang="en-US" sz="2000" baseline="0" dirty="0" smtClean="0"/>
              <a:t> operator. When using the AND operator, all inner rules must be met for activation to occur. When using the OR operator, only one inner rule must be met for activation to occur.</a:t>
            </a:r>
            <a:endParaRPr lang="en-US" sz="2000" dirty="0" smtClean="0"/>
          </a:p>
        </p:txBody>
      </p:sp>
      <p:sp>
        <p:nvSpPr>
          <p:cNvPr id="4" name="Date Placeholder 3"/>
          <p:cNvSpPr>
            <a:spLocks noGrp="1"/>
          </p:cNvSpPr>
          <p:nvPr>
            <p:ph type="dt" idx="10"/>
          </p:nvPr>
        </p:nvSpPr>
        <p:spPr>
          <a:xfrm>
            <a:off x="3884613" y="0"/>
            <a:ext cx="2971800" cy="457200"/>
          </a:xfrm>
          <a:prstGeom prst="rect">
            <a:avLst/>
          </a:prstGeom>
        </p:spPr>
        <p:txBody>
          <a:bodyPr/>
          <a:lstStyle/>
          <a:p>
            <a:fld id="{5C4C0152-C767-4F4A-A84E-F34607155542}"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199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Outlook 2013 is aware of several specific well-known types of entities which are listed in the table on the slide above.</a:t>
            </a:r>
            <a:r>
              <a:rPr lang="en-US" sz="2400" baseline="0" dirty="0" smtClean="0"/>
              <a:t> When you create an activation rule based on one of these entities, Outlook will </a:t>
            </a:r>
            <a:r>
              <a:rPr lang="en-US" sz="2400" dirty="0" smtClean="0"/>
              <a:t>parse and scan the current item </a:t>
            </a:r>
            <a:r>
              <a:rPr lang="en-US" sz="2000" dirty="0" smtClean="0"/>
              <a:t>for the presence of content that matches that type</a:t>
            </a:r>
            <a:r>
              <a:rPr lang="en-US" sz="2000" baseline="0" dirty="0" smtClean="0"/>
              <a:t> </a:t>
            </a:r>
            <a:r>
              <a:rPr lang="en-US" sz="2000" dirty="0" smtClean="0"/>
              <a:t>of entity.</a:t>
            </a:r>
          </a:p>
          <a:p>
            <a:endParaRPr lang="en-US" sz="2000" dirty="0" smtClean="0"/>
          </a:p>
          <a:p>
            <a:r>
              <a:rPr lang="en-US" sz="2000" dirty="0" smtClean="0"/>
              <a:t>To create an activation rule based on a well-known entity with XML inside the Add-in manifest,</a:t>
            </a:r>
            <a:r>
              <a:rPr lang="en-US" sz="2000" baseline="0" dirty="0" smtClean="0"/>
              <a:t> you use the </a:t>
            </a:r>
            <a:r>
              <a:rPr lang="en-US" sz="2000" b="1" dirty="0" err="1" smtClean="0"/>
              <a:t>ItemHasKnownEntity</a:t>
            </a:r>
            <a:r>
              <a:rPr lang="en-US" sz="2000" dirty="0" smtClean="0"/>
              <a:t> rule</a:t>
            </a:r>
          </a:p>
          <a:p>
            <a:endParaRPr lang="en-US" sz="2000" dirty="0" smtClean="0"/>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000" dirty="0" smtClean="0"/>
          </a:p>
          <a:p>
            <a:r>
              <a:rPr lang="en-US" sz="2000" dirty="0" smtClean="0"/>
              <a:t>When you are writing JavaScript code for the mail Add-in,</a:t>
            </a:r>
            <a:r>
              <a:rPr lang="en-US" sz="2000" baseline="0" dirty="0" smtClean="0"/>
              <a:t> you will need to retrieve the entity value which can be done using </a:t>
            </a:r>
            <a:r>
              <a:rPr lang="en-US" sz="2000" dirty="0" smtClean="0"/>
              <a:t>the API functions </a:t>
            </a:r>
            <a:r>
              <a:rPr lang="en-US" sz="2000" b="1" dirty="0" err="1" smtClean="0"/>
              <a:t>getEntities</a:t>
            </a:r>
            <a:r>
              <a:rPr lang="en-US" sz="2000" dirty="0" smtClean="0"/>
              <a:t> or </a:t>
            </a:r>
            <a:r>
              <a:rPr lang="en-US" sz="2000" b="1" dirty="0" err="1" smtClean="0"/>
              <a:t>getEntitiesByType</a:t>
            </a:r>
            <a:r>
              <a:rPr lang="en-US" sz="2000" dirty="0" smtClean="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27E14BA-F5CB-4FDA-977E-0AE0D03BD4E1}"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4687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Access to the Outlook JavaScript Object Model (JSOM)</a:t>
            </a:r>
            <a:r>
              <a:rPr lang="en-US" baseline="0" dirty="0" smtClean="0">
                <a:latin typeface="Segoe UI" pitchFamily="-65" charset="-52"/>
              </a:rPr>
              <a:t> is available through the </a:t>
            </a:r>
            <a:r>
              <a:rPr lang="en-US" b="1" baseline="0" dirty="0" err="1" smtClean="0">
                <a:latin typeface="Segoe UI" pitchFamily="-65" charset="-52"/>
              </a:rPr>
              <a:t>Office.context.mailbox</a:t>
            </a:r>
            <a:r>
              <a:rPr lang="en-US" b="1" baseline="0" dirty="0" smtClean="0">
                <a:latin typeface="Segoe UI" pitchFamily="-65" charset="-52"/>
              </a:rPr>
              <a:t> </a:t>
            </a:r>
            <a:r>
              <a:rPr lang="en-US" baseline="0" dirty="0" smtClean="0">
                <a:latin typeface="Segoe UI" pitchFamily="-65" charset="-52"/>
              </a:rPr>
              <a:t>object. From here you can obtain access to information about the selected mail item and user profiles for the current user as well as other users such as the one that sent the message.</a:t>
            </a:r>
            <a:endParaRPr lang="en-US" dirty="0" smtClean="0">
              <a:latin typeface="Segoe UI" pitchFamily="-65" charset="-52"/>
            </a:endParaRPr>
          </a:p>
        </p:txBody>
      </p:sp>
      <p:sp>
        <p:nvSpPr>
          <p:cNvPr id="33796"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dirty="0" smtClean="0">
              <a:solidFill>
                <a:srgbClr val="000000"/>
              </a:solidFill>
            </a:endParaRPr>
          </a:p>
        </p:txBody>
      </p:sp>
      <p:sp>
        <p:nvSpPr>
          <p:cNvPr id="33797"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CA4A50FE-358B-45DC-B662-C0B3F166F9A2}" type="datetime1">
              <a:rPr lang="en-US" smtClean="0">
                <a:solidFill>
                  <a:srgbClr val="000000"/>
                </a:solidFill>
              </a:rPr>
              <a:pPr/>
              <a:t>12/29/2015</a:t>
            </a:fld>
            <a:endParaRPr lang="en-US" dirty="0" smtClean="0">
              <a:solidFill>
                <a:srgbClr val="000000"/>
              </a:solidFill>
            </a:endParaRPr>
          </a:p>
        </p:txBody>
      </p:sp>
      <p:sp>
        <p:nvSpPr>
          <p:cNvPr id="33798"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dirty="0" smtClean="0">
              <a:solidFill>
                <a:prstClr val="black"/>
              </a:solidFill>
              <a:latin typeface="Segoe" pitchFamily="-65" charset="0"/>
            </a:endParaRPr>
          </a:p>
        </p:txBody>
      </p:sp>
      <p:sp>
        <p:nvSpPr>
          <p:cNvPr id="33799"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DEBA9ED9-B01D-451C-B6D6-2C86332AD202}" type="slidenum">
              <a:rPr lang="en-US" smtClean="0">
                <a:solidFill>
                  <a:srgbClr val="000000"/>
                </a:solidFill>
              </a:rPr>
              <a:pPr/>
              <a:t>22</a:t>
            </a:fld>
            <a:endParaRPr lang="en-US" dirty="0" smtClean="0">
              <a:solidFill>
                <a:srgbClr val="000000"/>
              </a:solidFill>
            </a:endParaRPr>
          </a:p>
        </p:txBody>
      </p:sp>
    </p:spTree>
    <p:extLst>
      <p:ext uri="{BB962C8B-B14F-4D97-AF65-F5344CB8AC3E}">
        <p14:creationId xmlns:p14="http://schemas.microsoft.com/office/powerpoint/2010/main" val="3760314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back to</a:t>
            </a:r>
            <a:r>
              <a:rPr lang="en-US" baseline="0" dirty="0" smtClean="0"/>
              <a:t> the original demo and show the scripts that leverage Office.js</a:t>
            </a:r>
            <a:endParaRPr lang="en-US" dirty="0"/>
          </a:p>
        </p:txBody>
      </p:sp>
      <p:sp>
        <p:nvSpPr>
          <p:cNvPr id="4" name="Date Placeholder 3"/>
          <p:cNvSpPr>
            <a:spLocks noGrp="1"/>
          </p:cNvSpPr>
          <p:nvPr>
            <p:ph type="dt" idx="10"/>
          </p:nvPr>
        </p:nvSpPr>
        <p:spPr/>
        <p:txBody>
          <a:bodyPr/>
          <a:lstStyle/>
          <a:p>
            <a:fld id="{34251B11-1832-4BCE-A5FB-59BB25789EB9}"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99402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a:t>
            </a:r>
            <a:r>
              <a:rPr lang="en-US" baseline="0" dirty="0" smtClean="0"/>
              <a:t> simple compose mail Add-in</a:t>
            </a:r>
            <a:endParaRPr lang="en-US" dirty="0"/>
          </a:p>
        </p:txBody>
      </p:sp>
      <p:sp>
        <p:nvSpPr>
          <p:cNvPr id="4" name="Date Placeholder 3"/>
          <p:cNvSpPr>
            <a:spLocks noGrp="1"/>
          </p:cNvSpPr>
          <p:nvPr>
            <p:ph type="dt" idx="10"/>
          </p:nvPr>
        </p:nvSpPr>
        <p:spPr/>
        <p:txBody>
          <a:bodyPr/>
          <a:lstStyle/>
          <a:p>
            <a:fld id="{84D1A048-0942-4F64-99CA-A98A1F3E72D2}"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155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Boomerang </a:t>
            </a:r>
          </a:p>
          <a:p>
            <a:endParaRPr lang="en-US" dirty="0" smtClean="0"/>
          </a:p>
          <a:p>
            <a:r>
              <a:rPr lang="en-US" dirty="0" smtClean="0"/>
              <a:t>Command DEMO https://github.com/jasonjoh/command-demo</a:t>
            </a:r>
            <a:endParaRPr lang="en-US" dirty="0"/>
          </a:p>
        </p:txBody>
      </p:sp>
      <p:sp>
        <p:nvSpPr>
          <p:cNvPr id="4" name="Date Placeholder 3"/>
          <p:cNvSpPr>
            <a:spLocks noGrp="1"/>
          </p:cNvSpPr>
          <p:nvPr>
            <p:ph type="dt" idx="10"/>
          </p:nvPr>
        </p:nvSpPr>
        <p:spPr/>
        <p:txBody>
          <a:bodyPr/>
          <a:lstStyle/>
          <a:p>
            <a:fld id="{E6F95730-7B26-4EC5-8DB1-FD033F86CC1E}"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8029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554561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69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94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627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WEF and 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305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Office Add-in must be distributed with an XML-based manifest which contains information about the Add-in itself.</a:t>
            </a:r>
            <a:r>
              <a:rPr lang="en-US" baseline="0" dirty="0" smtClean="0"/>
              <a:t> For example, the Add-in manifest contains an address to a Web page on the Internet which is used to load the Add-in. The Add-in manifest also includes information which indicates </a:t>
            </a:r>
            <a:r>
              <a:rPr lang="en-US" dirty="0" smtClean="0"/>
              <a:t>which Office applications it supports. The </a:t>
            </a:r>
            <a:r>
              <a:rPr lang="en-US" baseline="0" dirty="0" smtClean="0"/>
              <a:t>Add-in </a:t>
            </a:r>
            <a:r>
              <a:rPr lang="en-US" dirty="0" smtClean="0"/>
              <a:t>manifest also defines the required capabilities which represent the set of permissions that</a:t>
            </a:r>
            <a:r>
              <a:rPr lang="en-US" baseline="0" dirty="0" smtClean="0"/>
              <a:t> the Add-in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2851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150000"/>
              </a:lnSpc>
              <a:spcBef>
                <a:spcPts val="0"/>
              </a:spcBef>
              <a:spcAft>
                <a:spcPts val="333"/>
              </a:spcAft>
              <a:buClrTx/>
              <a:buSzTx/>
              <a:buFont typeface="Arial" pitchFamily="34" charset="0"/>
              <a:buNone/>
              <a:tabLst/>
              <a:defRPr/>
            </a:pPr>
            <a:r>
              <a:rPr lang="en-US" sz="1800" dirty="0" smtClean="0"/>
              <a:t>A key concept</a:t>
            </a:r>
            <a:r>
              <a:rPr lang="en-US" sz="1800" baseline="0" dirty="0" smtClean="0"/>
              <a:t> of mail Add-ins is that they are written once and can</a:t>
            </a:r>
            <a:r>
              <a:rPr lang="en-US" dirty="0" smtClean="0"/>
              <a:t> run anywhere Outlook runs including the rich</a:t>
            </a:r>
            <a:r>
              <a:rPr lang="en-US" baseline="0" dirty="0" smtClean="0"/>
              <a:t> client, the browser and mobile devices. </a:t>
            </a:r>
            <a:r>
              <a:rPr lang="en-US" dirty="0" smtClean="0"/>
              <a:t>The development model for mail Add-ins based on activation rules. The idea is that activation rules for all installed</a:t>
            </a:r>
            <a:r>
              <a:rPr lang="en-US" baseline="0" dirty="0" smtClean="0"/>
              <a:t> mail Add-ins </a:t>
            </a:r>
            <a:r>
              <a:rPr lang="en-US" dirty="0" smtClean="0"/>
              <a:t>run whenever user selects item. All mail Add-ins whose activation rules result in activation</a:t>
            </a:r>
            <a:r>
              <a:rPr lang="en-US" baseline="0" dirty="0" smtClean="0"/>
              <a:t> are then available to use within the context of that selected item. Furthermore, the experience of Add-in activation and starting a mail Add-in is consistent across Outlook and OWA. When a mail Add-in is started by the user, the mail Add-in is designed to </a:t>
            </a:r>
            <a:r>
              <a:rPr lang="en-US" sz="900" dirty="0" smtClean="0"/>
              <a:t>provide the user with contextual information for the selected e-mail message, meeting request, or appointment.</a:t>
            </a:r>
            <a:endParaRPr lang="en-US" baseline="0" dirty="0" smtClean="0"/>
          </a:p>
          <a:p>
            <a:endParaRPr lang="en-US" dirty="0" smtClean="0"/>
          </a:p>
          <a:p>
            <a:r>
              <a:rPr lang="en-US" dirty="0" smtClean="0"/>
              <a:t>The infrastructure for mail Add-ins has been designed to be secure. With Outlook, mail Add-ins are run in an isolated, sandboxed process. In the browser, mail Add-ins are isolated within their own </a:t>
            </a:r>
            <a:r>
              <a:rPr lang="en-US" dirty="0" err="1" smtClean="0"/>
              <a:t>iFrame</a:t>
            </a:r>
            <a:r>
              <a:rPr lang="en-US" dirty="0" smtClean="0"/>
              <a:t>. As you will see later in this model, mails Add-ins run with a three-tier permission model which affords</a:t>
            </a:r>
            <a:r>
              <a:rPr lang="en-US" baseline="0" dirty="0" smtClean="0"/>
              <a:t> a great deal of power in a secure manner.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077CDAD-5EC1-4FA0-89E5-74199397C8D9}" type="slidenum">
              <a:rPr lang="en-US" smtClean="0"/>
              <a:pPr/>
              <a:t>11</a:t>
            </a:fld>
            <a:endParaRPr lang="en-US"/>
          </a:p>
        </p:txBody>
      </p:sp>
    </p:spTree>
    <p:extLst>
      <p:ext uri="{BB962C8B-B14F-4D97-AF65-F5344CB8AC3E}">
        <p14:creationId xmlns:p14="http://schemas.microsoft.com/office/powerpoint/2010/main" val="4109934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This slide shows some key aspects of how mail Add-ins integrate into the Outlook and</a:t>
            </a:r>
            <a:r>
              <a:rPr lang="en-US" baseline="0" dirty="0" smtClean="0">
                <a:latin typeface="Segoe UI" pitchFamily="-65" charset="-52"/>
              </a:rPr>
              <a:t> OWA user interface.</a:t>
            </a:r>
          </a:p>
          <a:p>
            <a:pPr eaLnBrk="1" hangingPunct="1">
              <a:spcBef>
                <a:spcPct val="0"/>
              </a:spcBef>
            </a:pPr>
            <a:endParaRPr lang="en-US" baseline="0" dirty="0" smtClean="0">
              <a:latin typeface="Segoe UI" pitchFamily="-65" charset="-52"/>
            </a:endParaRPr>
          </a:p>
          <a:p>
            <a:pPr eaLnBrk="1" hangingPunct="1">
              <a:spcBef>
                <a:spcPct val="0"/>
              </a:spcBef>
            </a:pPr>
            <a:r>
              <a:rPr lang="en-US" baseline="0" dirty="0" smtClean="0">
                <a:latin typeface="Segoe UI" pitchFamily="-65" charset="-52"/>
              </a:rPr>
              <a:t>When a mail Add-in has activated for a specific Outlook item, its </a:t>
            </a:r>
            <a:r>
              <a:rPr lang="en-US" b="1" baseline="0" dirty="0" smtClean="0">
                <a:latin typeface="Segoe UI" pitchFamily="-65" charset="-52"/>
              </a:rPr>
              <a:t>Add-in Name</a:t>
            </a:r>
            <a:r>
              <a:rPr lang="en-US" baseline="0" dirty="0" smtClean="0">
                <a:latin typeface="Segoe UI" pitchFamily="-65" charset="-52"/>
              </a:rPr>
              <a:t> appears in a special </a:t>
            </a:r>
            <a:r>
              <a:rPr lang="en-US" b="1" baseline="0" dirty="0" smtClean="0">
                <a:latin typeface="Segoe UI" pitchFamily="-65" charset="-52"/>
              </a:rPr>
              <a:t>Add-in Bar</a:t>
            </a:r>
            <a:r>
              <a:rPr lang="en-US" baseline="0" dirty="0" smtClean="0">
                <a:latin typeface="Segoe UI" pitchFamily="-65" charset="-52"/>
              </a:rPr>
              <a:t> just above the body of the host mail item. A user can start up a mail Add-in by clicking on the Add-in Name in the Add-in Bar. This action results in the mail Add-in loading which will display the </a:t>
            </a:r>
            <a:r>
              <a:rPr lang="en-US" b="1" baseline="0" dirty="0" smtClean="0">
                <a:latin typeface="Segoe UI" pitchFamily="-65" charset="-52"/>
              </a:rPr>
              <a:t>Mail Add-in Body</a:t>
            </a:r>
            <a:r>
              <a:rPr lang="en-US" baseline="0" dirty="0" smtClean="0">
                <a:latin typeface="Segoe UI" pitchFamily="-65" charset="-52"/>
              </a:rPr>
              <a:t>. Many activation rules for mail Add-ins are based on finding specific types of content in the host item. For example, the Bing Maps mail Add-in looks for content inside the body that is interested as an address. Such content is considered a </a:t>
            </a:r>
            <a:r>
              <a:rPr lang="en-US" b="1" baseline="0" dirty="0" smtClean="0">
                <a:latin typeface="Segoe UI" pitchFamily="-65" charset="-52"/>
              </a:rPr>
              <a:t>Context Trigger</a:t>
            </a:r>
            <a:r>
              <a:rPr lang="en-US" baseline="0" dirty="0" smtClean="0">
                <a:latin typeface="Segoe UI" pitchFamily="-65" charset="-52"/>
              </a:rPr>
              <a:t> and is highlight in the body of the mail item showing the user what specific data the mail Add-in is using to do its work.</a:t>
            </a:r>
            <a:endParaRPr lang="en-US" dirty="0" smtClean="0">
              <a:latin typeface="Segoe UI" pitchFamily="-65" charset="-52"/>
            </a:endParaRP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12/29/2015</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12</a:t>
            </a:fld>
            <a:endParaRPr lang="en-US" smtClean="0">
              <a:solidFill>
                <a:srgbClr val="000000"/>
              </a:solidFill>
            </a:endParaRPr>
          </a:p>
        </p:txBody>
      </p:sp>
    </p:spTree>
    <p:extLst>
      <p:ext uri="{BB962C8B-B14F-4D97-AF65-F5344CB8AC3E}">
        <p14:creationId xmlns:p14="http://schemas.microsoft.com/office/powerpoint/2010/main" val="2516829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smtClean="0"/>
              <a:t>The infrastructure</a:t>
            </a:r>
            <a:r>
              <a:rPr lang="en-US" baseline="0" dirty="0" smtClean="0"/>
              <a:t> for mails Add-ins </a:t>
            </a:r>
            <a:r>
              <a:rPr lang="en-US" dirty="0" smtClean="0"/>
              <a:t>require Exchange 2013 and an Exchange Server which hosts users mailboxes. When a mail Add-in is installed, its manifest must be uploaded</a:t>
            </a:r>
            <a:r>
              <a:rPr lang="en-US" baseline="0" dirty="0" smtClean="0"/>
              <a:t> into the Exchange App Catalog. However, the implementation for a mail Add-in which includes HTML, CSS and JavaScript is not deployed with Exchange but instead on any standard Web server that can serve up HTML pages.</a:t>
            </a:r>
          </a:p>
          <a:p>
            <a:pPr>
              <a:spcBef>
                <a:spcPts val="1200"/>
              </a:spcBef>
            </a:pPr>
            <a:endParaRPr lang="en-US" dirty="0" smtClean="0"/>
          </a:p>
          <a:p>
            <a:pPr lvl="0">
              <a:spcBef>
                <a:spcPts val="1200"/>
              </a:spcBef>
            </a:pPr>
            <a:r>
              <a:rPr lang="en-US" dirty="0" smtClean="0"/>
              <a:t>One powerful aspect of developing mail Add-ins is that they</a:t>
            </a:r>
            <a:r>
              <a:rPr lang="en-US" baseline="0" dirty="0" smtClean="0"/>
              <a:t> can </a:t>
            </a:r>
            <a:r>
              <a:rPr lang="en-US" dirty="0" smtClean="0"/>
              <a:t>call Exchange Web Services (EWS) which provides the ability to create new email message and appointments and to read other mail items in the current users inbox. Calls to EWS can be made</a:t>
            </a:r>
            <a:r>
              <a:rPr lang="en-US" baseline="0" dirty="0" smtClean="0"/>
              <a:t> directly from JavaScript behind the mail Add-in itself. However, the mail Add-in can also call back to its hosting Web server passing the required security credentials so that the Web server can call into EWS. This makes it possible to work with server-side code behind a mail Add-in that does its work in C# and VBNET and still has the power to call into EWS.</a:t>
            </a:r>
          </a:p>
        </p:txBody>
      </p:sp>
      <p:sp>
        <p:nvSpPr>
          <p:cNvPr id="4" name="Date Placeholder 3"/>
          <p:cNvSpPr>
            <a:spLocks noGrp="1"/>
          </p:cNvSpPr>
          <p:nvPr>
            <p:ph type="dt" idx="10"/>
          </p:nvPr>
        </p:nvSpPr>
        <p:spPr>
          <a:xfrm>
            <a:off x="3884613" y="0"/>
            <a:ext cx="2971800" cy="457200"/>
          </a:xfrm>
          <a:prstGeom prst="rect">
            <a:avLst/>
          </a:prstGeom>
        </p:spPr>
        <p:txBody>
          <a:bodyPr/>
          <a:lstStyle/>
          <a:p>
            <a:fld id="{7C2288F8-45A3-451F-B966-C98685AAD3AF}"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8854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create mail Add-in, you can use Visual Studio and a new project template dedicated to creating mail Add-ins. </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A3BA087-ABFA-42C9-8B8A-7950120FBE65}"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2010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565472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5462294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6279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22216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32358428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441769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952827515"/>
      </p:ext>
    </p:extLst>
  </p:cSld>
  <p:clrMapOvr>
    <a:masterClrMapping/>
  </p:clrMapOvr>
  <p:transition>
    <p:fade/>
  </p:transition>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2402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5471336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24825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571518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332284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446726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9249701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784085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9346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2357146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92749427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1429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1879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913464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3925540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133932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005"/>
            <a:fld id="{5022B9EA-8A4B-4820-9B50-EA48DAD4C81E}" type="datetimeFigureOut">
              <a:rPr lang="en-US" smtClean="0">
                <a:solidFill>
                  <a:srgbClr val="404040"/>
                </a:solidFill>
              </a:rPr>
              <a:pPr defTabSz="914005"/>
              <a:t>12/29/2015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14005"/>
            <a:endParaRPr lang="en-US">
              <a:solidFill>
                <a:srgbClr val="404040"/>
              </a:solidFill>
            </a:endParaRPr>
          </a:p>
        </p:txBody>
      </p:sp>
      <p:sp>
        <p:nvSpPr>
          <p:cNvPr id="6" name="Slide Number Placeholder 5"/>
          <p:cNvSpPr>
            <a:spLocks noGrp="1"/>
          </p:cNvSpPr>
          <p:nvPr>
            <p:ph type="sldNum" sz="quarter" idx="12"/>
          </p:nvPr>
        </p:nvSpPr>
        <p:spPr/>
        <p:txBody>
          <a:bodyPr/>
          <a:lstStyle/>
          <a:p>
            <a:pPr defTabSz="914005"/>
            <a:fld id="{BA38A8DF-5C70-4E2A-B910-C472A6E67C22}" type="slidenum">
              <a:rPr lang="en-US" smtClean="0">
                <a:solidFill>
                  <a:srgbClr val="404040"/>
                </a:solidFill>
              </a:rPr>
              <a:pPr defTabSz="914005"/>
              <a:t>‹#›</a:t>
            </a:fld>
            <a:endParaRPr lang="en-US">
              <a:solidFill>
                <a:srgbClr val="404040"/>
              </a:solidFill>
            </a:endParaRPr>
          </a:p>
        </p:txBody>
      </p:sp>
    </p:spTree>
    <p:extLst>
      <p:ext uri="{BB962C8B-B14F-4D97-AF65-F5344CB8AC3E}">
        <p14:creationId xmlns:p14="http://schemas.microsoft.com/office/powerpoint/2010/main" val="28488643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038"/>
            <a:fld id="{5022B9EA-8A4B-4820-9B50-EA48DAD4C81E}" type="datetimeFigureOut">
              <a:rPr lang="en-US" smtClean="0">
                <a:solidFill>
                  <a:srgbClr val="404040"/>
                </a:solidFill>
              </a:rPr>
              <a:pPr defTabSz="914038"/>
              <a:t>12/29/2015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038"/>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038"/>
            <a:fld id="{BA38A8DF-5C70-4E2A-B910-C472A6E67C22}" type="slidenum">
              <a:rPr lang="en-US" smtClean="0">
                <a:solidFill>
                  <a:srgbClr val="404040"/>
                </a:solidFill>
              </a:rPr>
              <a:pPr defTabSz="914038"/>
              <a:t>‹#›</a:t>
            </a:fld>
            <a:endParaRPr lang="en-US">
              <a:solidFill>
                <a:srgbClr val="404040"/>
              </a:solidFill>
            </a:endParaRPr>
          </a:p>
        </p:txBody>
      </p:sp>
    </p:spTree>
    <p:extLst>
      <p:ext uri="{BB962C8B-B14F-4D97-AF65-F5344CB8AC3E}">
        <p14:creationId xmlns:p14="http://schemas.microsoft.com/office/powerpoint/2010/main" val="34791730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9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778394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9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344753482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9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90928967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387592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194646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6250375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060486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3801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9664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76891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5825242" cy="1965410"/>
          </a:xfrm>
        </p:spPr>
        <p:txBody>
          <a:bodyPr wrap="square">
            <a:spAutoFit/>
          </a:bodyPr>
          <a:lstStyle>
            <a:lvl1pPr marL="0" indent="0">
              <a:buClr>
                <a:schemeClr val="bg1"/>
              </a:buClr>
              <a:buFontTx/>
              <a:buNone/>
              <a:defRPr>
                <a:solidFill>
                  <a:srgbClr val="5C2D91"/>
                </a:solidFill>
              </a:defRPr>
            </a:lvl1pPr>
            <a:lvl2pPr marL="571941" indent="-236236">
              <a:buClr>
                <a:schemeClr val="bg1"/>
              </a:buClr>
              <a:buFont typeface="Symbol" panose="05050102010706020507" pitchFamily="18" charset="2"/>
              <a:buChar char="-"/>
              <a:defRPr/>
            </a:lvl2pPr>
            <a:lvl3pPr marL="783312" indent="-223803">
              <a:buClr>
                <a:schemeClr val="bg1"/>
              </a:buClr>
              <a:buFont typeface="Segoe UI" panose="020B0502040204020203" pitchFamily="34" charset="0"/>
              <a:buChar char="&gt;"/>
              <a:defRPr sz="2349"/>
            </a:lvl3pPr>
            <a:lvl4pPr marL="1007114" indent="-223803">
              <a:buClr>
                <a:schemeClr val="bg1"/>
              </a:buClr>
              <a:buFont typeface="Segoe UI" panose="020B0502040204020203" pitchFamily="34" charset="0"/>
              <a:buChar char="-"/>
              <a:defRPr sz="1958"/>
            </a:lvl4pPr>
            <a:lvl5pPr marL="1230916" indent="-223803">
              <a:buClr>
                <a:schemeClr val="bg1"/>
              </a:buClr>
              <a:buFont typeface="Arial" panose="020B0604020202020204" pitchFamily="34" charset="0"/>
              <a:buChar char="•"/>
              <a:defRPr sz="1958"/>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59051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561176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317699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24005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3065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8050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500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4664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74692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5237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21433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3896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0291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449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6074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1222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76490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8998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0712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9665281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283751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27328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7165694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2960090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0535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963436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61330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822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2198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751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216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8140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3127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4503880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42901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8369542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7600497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98059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292222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687866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5164235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1514542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71018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833150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405428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310596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19306829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455508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0772398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030950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59373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741710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177316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251569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745849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19431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568367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549995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343044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12519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4.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3.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12.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12.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6.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12.png"/><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8" r:id="rId24"/>
    <p:sldLayoutId id="2147484149" r:id="rId25"/>
    <p:sldLayoutId id="2147484185" r:id="rId26"/>
    <p:sldLayoutId id="2147484186" r:id="rId27"/>
    <p:sldLayoutId id="2147484248" r:id="rId28"/>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70557050"/>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182761275"/>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559681"/>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982372129"/>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91"/>
            <a:fld id="{FAC36205-D215-4E26-A0C4-4D4A8DC7F13C}" type="datetimeFigureOut">
              <a:rPr lang="en-US" smtClean="0">
                <a:solidFill>
                  <a:prstClr val="black">
                    <a:tint val="75000"/>
                  </a:prstClr>
                </a:solidFill>
              </a:rPr>
              <a:pPr defTabSz="914091"/>
              <a:t>12/29/2015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91"/>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836010866"/>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p:fade/>
  </p:transition>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5.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123.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0.xml"/><Relationship Id="rId1" Type="http://schemas.openxmlformats.org/officeDocument/2006/relationships/slideLayout" Target="../slideLayouts/slideLayout79.xml"/><Relationship Id="rId5" Type="http://schemas.openxmlformats.org/officeDocument/2006/relationships/image" Target="../media/image45.emf"/><Relationship Id="rId4" Type="http://schemas.openxmlformats.org/officeDocument/2006/relationships/image" Target="../media/image44.emf"/></Relationships>
</file>

<file path=ppt/slides/_rels/slide4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1.xml"/><Relationship Id="rId1" Type="http://schemas.openxmlformats.org/officeDocument/2006/relationships/slideLayout" Target="../slideLayouts/slideLayout79.xml"/><Relationship Id="rId6" Type="http://schemas.openxmlformats.org/officeDocument/2006/relationships/image" Target="../media/image47.emf"/><Relationship Id="rId11" Type="http://schemas.openxmlformats.org/officeDocument/2006/relationships/image" Target="../media/image49.png"/><Relationship Id="rId5" Type="http://schemas.openxmlformats.org/officeDocument/2006/relationships/image" Target="../media/image46.emf"/><Relationship Id="rId10" Type="http://schemas.openxmlformats.org/officeDocument/2006/relationships/image" Target="../media/image48.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15.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188205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en-US" sz="3200" dirty="0" smtClean="0"/>
              <a:t>Write once, run anywhere Outlook runs</a:t>
            </a:r>
          </a:p>
          <a:p>
            <a:pPr lvl="1"/>
            <a:r>
              <a:rPr lang="en-US" sz="1600" dirty="0" smtClean="0"/>
              <a:t>Same Mail Add-in runs in Outlook, OWA and Office mobile clients</a:t>
            </a:r>
          </a:p>
          <a:p>
            <a:r>
              <a:rPr lang="en-US" sz="3200" dirty="0" smtClean="0"/>
              <a:t>Development based on activation rules</a:t>
            </a:r>
          </a:p>
          <a:p>
            <a:pPr lvl="1"/>
            <a:r>
              <a:rPr lang="en-US" sz="1600" dirty="0" smtClean="0"/>
              <a:t>Activation rules run whenever user selects item</a:t>
            </a:r>
          </a:p>
          <a:p>
            <a:pPr lvl="1"/>
            <a:r>
              <a:rPr lang="en-US" sz="1600" dirty="0" smtClean="0"/>
              <a:t>Activated Mail Add-ins are added into Outlook UI</a:t>
            </a:r>
          </a:p>
          <a:p>
            <a:r>
              <a:rPr lang="en-US" sz="3200" dirty="0" smtClean="0"/>
              <a:t>Designed to be secure</a:t>
            </a:r>
          </a:p>
          <a:p>
            <a:pPr lvl="1"/>
            <a:r>
              <a:rPr lang="en-US" sz="1600" dirty="0" smtClean="0"/>
              <a:t>Mail Add-ins run in an isolated, sandboxed process</a:t>
            </a:r>
          </a:p>
          <a:p>
            <a:pPr lvl="1"/>
            <a:r>
              <a:rPr lang="en-US" sz="1600" dirty="0" smtClean="0"/>
              <a:t>Mails Add-ins run with a three-tier permission model</a:t>
            </a:r>
          </a:p>
          <a:p>
            <a:r>
              <a:rPr lang="en-US" sz="3600" dirty="0" smtClean="0"/>
              <a:t>Mail Add-ins Require Exchange 2013</a:t>
            </a:r>
            <a:br>
              <a:rPr lang="en-US" sz="3600" dirty="0" smtClean="0"/>
            </a:br>
            <a:r>
              <a:rPr lang="en-US" sz="3600" dirty="0" smtClean="0"/>
              <a:t>or Office 365</a:t>
            </a:r>
            <a:endParaRPr lang="en-US" sz="3200" dirty="0"/>
          </a:p>
        </p:txBody>
      </p:sp>
      <p:sp>
        <p:nvSpPr>
          <p:cNvPr id="6" name="Title 5"/>
          <p:cNvSpPr>
            <a:spLocks noGrp="1"/>
          </p:cNvSpPr>
          <p:nvPr>
            <p:ph type="title"/>
          </p:nvPr>
        </p:nvSpPr>
        <p:spPr/>
        <p:txBody>
          <a:bodyPr/>
          <a:lstStyle/>
          <a:p>
            <a:r>
              <a:rPr lang="en-US" dirty="0" smtClean="0"/>
              <a:t>Mail Add-in</a:t>
            </a:r>
            <a:endParaRPr lang="en-US" dirty="0"/>
          </a:p>
        </p:txBody>
      </p:sp>
      <p:grpSp>
        <p:nvGrpSpPr>
          <p:cNvPr id="11" name="Group 10"/>
          <p:cNvGrpSpPr/>
          <p:nvPr/>
        </p:nvGrpSpPr>
        <p:grpSpPr>
          <a:xfrm>
            <a:off x="7373815" y="976708"/>
            <a:ext cx="4712777" cy="5740615"/>
            <a:chOff x="7061789" y="85629"/>
            <a:chExt cx="4766931" cy="5806580"/>
          </a:xfrm>
        </p:grpSpPr>
        <p:grpSp>
          <p:nvGrpSpPr>
            <p:cNvPr id="3" name="Group 2"/>
            <p:cNvGrpSpPr/>
            <p:nvPr/>
          </p:nvGrpSpPr>
          <p:grpSpPr>
            <a:xfrm>
              <a:off x="7061789" y="85629"/>
              <a:ext cx="4766931" cy="5806580"/>
              <a:chOff x="8156801" y="1059570"/>
              <a:chExt cx="3044777" cy="4429212"/>
            </a:xfrm>
          </p:grpSpPr>
          <p:grpSp>
            <p:nvGrpSpPr>
              <p:cNvPr id="9" name="Group 8"/>
              <p:cNvGrpSpPr/>
              <p:nvPr/>
            </p:nvGrpSpPr>
            <p:grpSpPr>
              <a:xfrm>
                <a:off x="8156801" y="1059570"/>
                <a:ext cx="3044777" cy="2235872"/>
                <a:chOff x="1810440" y="1019175"/>
                <a:chExt cx="5993130" cy="4019550"/>
              </a:xfrm>
            </p:grpSpPr>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810440" y="1019175"/>
                  <a:ext cx="5993130" cy="4019550"/>
                </a:xfrm>
                <a:prstGeom prst="rect">
                  <a:avLst/>
                </a:prstGeom>
                <a:noFill/>
                <a:ln>
                  <a:noFill/>
                </a:ln>
              </p:spPr>
            </p:pic>
            <p:pic>
              <p:nvPicPr>
                <p:cNvPr id="15"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136571"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670" y="3343902"/>
                <a:ext cx="2892477" cy="2144880"/>
              </a:xfrm>
              <a:prstGeom prst="rect">
                <a:avLst/>
              </a:prstGeom>
            </p:spPr>
          </p:pic>
        </p:grpSp>
        <p:sp>
          <p:nvSpPr>
            <p:cNvPr id="17" name="Rectangle 16"/>
            <p:cNvSpPr/>
            <p:nvPr/>
          </p:nvSpPr>
          <p:spPr bwMode="auto">
            <a:xfrm>
              <a:off x="9632141" y="506108"/>
              <a:ext cx="1974234" cy="9579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9777246" y="4185321"/>
              <a:ext cx="1829129" cy="94131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solidFill>
                  <a:srgbClr val="C00000"/>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32867194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596788" y="1896259"/>
            <a:ext cx="7015321" cy="4514914"/>
            <a:chOff x="1655445" y="1019175"/>
            <a:chExt cx="5993130" cy="4019550"/>
          </a:xfrm>
        </p:grpSpPr>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1655445" y="1019175"/>
              <a:ext cx="5993130" cy="4019550"/>
            </a:xfrm>
            <a:prstGeom prst="rect">
              <a:avLst/>
            </a:prstGeom>
            <a:noFill/>
            <a:ln>
              <a:noFill/>
            </a:ln>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81576"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434" name="Title 34"/>
          <p:cNvSpPr>
            <a:spLocks noGrp="1"/>
          </p:cNvSpPr>
          <p:nvPr>
            <p:ph type="title"/>
          </p:nvPr>
        </p:nvSpPr>
        <p:spPr/>
        <p:txBody>
          <a:bodyPr/>
          <a:lstStyle/>
          <a:p>
            <a:r>
              <a:rPr lang="da-DK" dirty="0" smtClean="0"/>
              <a:t>Mail </a:t>
            </a:r>
            <a:r>
              <a:rPr lang="da-DK" dirty="0" err="1" smtClean="0"/>
              <a:t>Add-ins</a:t>
            </a:r>
            <a:r>
              <a:rPr lang="da-DK" dirty="0" smtClean="0"/>
              <a:t> – Up Close and Personal</a:t>
            </a:r>
            <a:endParaRPr lang="da-DK" dirty="0"/>
          </a:p>
        </p:txBody>
      </p:sp>
      <p:cxnSp>
        <p:nvCxnSpPr>
          <p:cNvPr id="26" name="Straight Arrow Connector 25"/>
          <p:cNvCxnSpPr/>
          <p:nvPr/>
        </p:nvCxnSpPr>
        <p:spPr>
          <a:xfrm flipH="1">
            <a:off x="5829869" y="1588578"/>
            <a:ext cx="1103194" cy="1046956"/>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2" name="TextBox 4"/>
          <p:cNvSpPr txBox="1">
            <a:spLocks noChangeArrowheads="1"/>
          </p:cNvSpPr>
          <p:nvPr/>
        </p:nvSpPr>
        <p:spPr bwMode="auto">
          <a:xfrm>
            <a:off x="9471545" y="2704402"/>
            <a:ext cx="1747439"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smtClean="0">
                <a:solidFill>
                  <a:srgbClr val="C00000"/>
                </a:solidFill>
              </a:rPr>
              <a:t>Mail </a:t>
            </a:r>
            <a:r>
              <a:rPr lang="da-DK" sz="1500" dirty="0" err="1" smtClean="0">
                <a:solidFill>
                  <a:srgbClr val="C00000"/>
                </a:solidFill>
              </a:rPr>
              <a:t>Add</a:t>
            </a:r>
            <a:r>
              <a:rPr lang="da-DK" sz="1500" dirty="0" smtClean="0">
                <a:solidFill>
                  <a:srgbClr val="C00000"/>
                </a:solidFill>
              </a:rPr>
              <a:t>-in Body</a:t>
            </a:r>
            <a:endParaRPr lang="en-US" sz="1500" dirty="0">
              <a:solidFill>
                <a:srgbClr val="C00000"/>
              </a:solidFill>
            </a:endParaRPr>
          </a:p>
        </p:txBody>
      </p:sp>
      <p:cxnSp>
        <p:nvCxnSpPr>
          <p:cNvPr id="23" name="Straight Arrow Connector 22"/>
          <p:cNvCxnSpPr/>
          <p:nvPr/>
        </p:nvCxnSpPr>
        <p:spPr>
          <a:xfrm flipH="1">
            <a:off x="7753964" y="2858229"/>
            <a:ext cx="1717582" cy="52852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TextBox 4"/>
          <p:cNvSpPr txBox="1">
            <a:spLocks noChangeArrowheads="1"/>
          </p:cNvSpPr>
          <p:nvPr/>
        </p:nvSpPr>
        <p:spPr bwMode="auto">
          <a:xfrm>
            <a:off x="9137789" y="4153716"/>
            <a:ext cx="1480728"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a:solidFill>
                  <a:srgbClr val="C00000"/>
                </a:solidFill>
              </a:rPr>
              <a:t>Context trigger</a:t>
            </a:r>
            <a:endParaRPr lang="en-US" sz="1500" dirty="0">
              <a:solidFill>
                <a:srgbClr val="C00000"/>
              </a:solidFill>
            </a:endParaRPr>
          </a:p>
        </p:txBody>
      </p:sp>
      <p:cxnSp>
        <p:nvCxnSpPr>
          <p:cNvPr id="18" name="Straight Arrow Connector 17"/>
          <p:cNvCxnSpPr/>
          <p:nvPr/>
        </p:nvCxnSpPr>
        <p:spPr>
          <a:xfrm flipH="1">
            <a:off x="7618412" y="4267200"/>
            <a:ext cx="1533025" cy="20828"/>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5" name="TextBox 4"/>
          <p:cNvSpPr txBox="1">
            <a:spLocks noChangeArrowheads="1"/>
          </p:cNvSpPr>
          <p:nvPr/>
        </p:nvSpPr>
        <p:spPr bwMode="auto">
          <a:xfrm>
            <a:off x="6933063" y="1447605"/>
            <a:ext cx="1355152" cy="307681"/>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err="1" smtClean="0">
                <a:solidFill>
                  <a:srgbClr val="C00000"/>
                </a:solidFill>
              </a:rPr>
              <a:t>Add</a:t>
            </a:r>
            <a:r>
              <a:rPr lang="da-DK" sz="1500" dirty="0" smtClean="0">
                <a:solidFill>
                  <a:srgbClr val="C00000"/>
                </a:solidFill>
              </a:rPr>
              <a:t>-in </a:t>
            </a:r>
            <a:r>
              <a:rPr lang="da-DK" sz="1500" dirty="0" err="1" smtClean="0">
                <a:solidFill>
                  <a:srgbClr val="C00000"/>
                </a:solidFill>
              </a:rPr>
              <a:t>Name</a:t>
            </a:r>
            <a:endParaRPr lang="en-US" sz="1500" dirty="0">
              <a:solidFill>
                <a:srgbClr val="C00000"/>
              </a:solidFill>
            </a:endParaRPr>
          </a:p>
        </p:txBody>
      </p:sp>
    </p:spTree>
    <p:extLst>
      <p:ext uri="{BB962C8B-B14F-4D97-AF65-F5344CB8AC3E}">
        <p14:creationId xmlns:p14="http://schemas.microsoft.com/office/powerpoint/2010/main" val="32898924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9"/>
          <p:cNvSpPr>
            <a:spLocks noChangeArrowheads="1"/>
          </p:cNvSpPr>
          <p:nvPr/>
        </p:nvSpPr>
        <p:spPr bwMode="auto">
          <a:xfrm>
            <a:off x="370322" y="5630334"/>
            <a:ext cx="5724094" cy="323115"/>
          </a:xfrm>
          <a:prstGeom prst="rect">
            <a:avLst/>
          </a:prstGeom>
          <a:noFill/>
          <a:ln w="9525">
            <a:noFill/>
            <a:miter lim="800000"/>
            <a:headEnd/>
            <a:tailEnd/>
          </a:ln>
        </p:spPr>
        <p:txBody>
          <a:bodyPr wrap="square" lIns="91389" tIns="45695" rIns="91389" bIns="45695">
            <a:spAutoFit/>
          </a:bodyPr>
          <a:lstStyle/>
          <a:p>
            <a:pPr indent="-3966">
              <a:spcAft>
                <a:spcPts val="500"/>
              </a:spcAft>
              <a:defRPr/>
            </a:pPr>
            <a:endParaRPr lang="en-US" sz="1500" dirty="0">
              <a:solidFill>
                <a:srgbClr val="595959"/>
              </a:solidFill>
            </a:endParaRPr>
          </a:p>
        </p:txBody>
      </p:sp>
      <p:sp>
        <p:nvSpPr>
          <p:cNvPr id="8" name="Title 1"/>
          <p:cNvSpPr>
            <a:spLocks noGrp="1"/>
          </p:cNvSpPr>
          <p:nvPr>
            <p:ph type="title"/>
          </p:nvPr>
        </p:nvSpPr>
        <p:spPr/>
        <p:txBody>
          <a:bodyPr/>
          <a:lstStyle/>
          <a:p>
            <a:r>
              <a:rPr lang="en-US" dirty="0" smtClean="0"/>
              <a:t>Mail Add-in Hosting</a:t>
            </a:r>
            <a:endParaRPr lang="en-US" dirty="0"/>
          </a:p>
        </p:txBody>
      </p:sp>
      <p:sp>
        <p:nvSpPr>
          <p:cNvPr id="2" name="Content Placeholder 1"/>
          <p:cNvSpPr>
            <a:spLocks noGrp="1"/>
          </p:cNvSpPr>
          <p:nvPr>
            <p:ph type="body" sz="quarter" idx="10"/>
          </p:nvPr>
        </p:nvSpPr>
        <p:spPr/>
        <p:txBody>
          <a:bodyPr/>
          <a:lstStyle/>
          <a:p>
            <a:pPr>
              <a:spcBef>
                <a:spcPts val="1200"/>
              </a:spcBef>
            </a:pPr>
            <a:r>
              <a:rPr lang="en-US" sz="3600" dirty="0" smtClean="0"/>
              <a:t>Mail Add-ins require Exchange 2013</a:t>
            </a:r>
          </a:p>
          <a:p>
            <a:pPr lvl="1">
              <a:spcBef>
                <a:spcPts val="1200"/>
              </a:spcBef>
            </a:pPr>
            <a:r>
              <a:rPr lang="en-US" sz="2000" dirty="0"/>
              <a:t>Exchange Server hosts </a:t>
            </a:r>
            <a:r>
              <a:rPr lang="en-US" sz="2000" dirty="0" smtClean="0"/>
              <a:t>users mailbox</a:t>
            </a:r>
            <a:endParaRPr lang="en-US" sz="2000" dirty="0"/>
          </a:p>
          <a:p>
            <a:pPr lvl="1">
              <a:spcBef>
                <a:spcPts val="1200"/>
              </a:spcBef>
            </a:pPr>
            <a:r>
              <a:rPr lang="en-US" sz="2000" dirty="0" smtClean="0"/>
              <a:t>Exchange Server hosts Add-in manifest files</a:t>
            </a:r>
          </a:p>
          <a:p>
            <a:pPr lvl="1">
              <a:spcBef>
                <a:spcPts val="1200"/>
              </a:spcBef>
            </a:pPr>
            <a:r>
              <a:rPr lang="en-US" sz="2000" dirty="0" smtClean="0"/>
              <a:t>Web server hosts HTML for </a:t>
            </a:r>
            <a:r>
              <a:rPr lang="en-US" sz="2000" dirty="0"/>
              <a:t>M</a:t>
            </a:r>
            <a:r>
              <a:rPr lang="en-US" sz="2000" dirty="0" smtClean="0"/>
              <a:t>ail Add-in</a:t>
            </a:r>
          </a:p>
          <a:p>
            <a:pPr lvl="1">
              <a:spcBef>
                <a:spcPts val="1200"/>
              </a:spcBef>
            </a:pPr>
            <a:r>
              <a:rPr lang="en-US" sz="2000" dirty="0" smtClean="0"/>
              <a:t>Mail </a:t>
            </a:r>
            <a:r>
              <a:rPr lang="en-US" sz="2000" dirty="0"/>
              <a:t>Add-in can </a:t>
            </a:r>
            <a:r>
              <a:rPr lang="en-US" sz="2000" dirty="0" smtClean="0"/>
              <a:t>make callback to Web server</a:t>
            </a:r>
          </a:p>
          <a:p>
            <a:pPr marL="0" indent="0">
              <a:spcBef>
                <a:spcPts val="1200"/>
              </a:spcBef>
              <a:buNone/>
            </a:pPr>
            <a:endParaRPr lang="en-US" sz="3600" dirty="0" smtClean="0"/>
          </a:p>
        </p:txBody>
      </p:sp>
      <p:grpSp>
        <p:nvGrpSpPr>
          <p:cNvPr id="9" name="Group 8"/>
          <p:cNvGrpSpPr/>
          <p:nvPr/>
        </p:nvGrpSpPr>
        <p:grpSpPr>
          <a:xfrm>
            <a:off x="6109082" y="532901"/>
            <a:ext cx="5559043" cy="4663608"/>
            <a:chOff x="556810" y="1772053"/>
            <a:chExt cx="5559043" cy="4663608"/>
          </a:xfrm>
        </p:grpSpPr>
        <p:sp>
          <p:nvSpPr>
            <p:cNvPr id="10" name="Rectangle 9"/>
            <p:cNvSpPr/>
            <p:nvPr/>
          </p:nvSpPr>
          <p:spPr>
            <a:xfrm>
              <a:off x="3371600" y="4115228"/>
              <a:ext cx="2288634" cy="1992571"/>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Web Server</a:t>
              </a:r>
            </a:p>
            <a:p>
              <a:pPr marL="285750" indent="-285750">
                <a:buFont typeface="Arial" panose="020B0604020202020204" pitchFamily="34" charset="0"/>
                <a:buChar char="•"/>
              </a:pPr>
              <a:r>
                <a:rPr lang="en-US" sz="1200" dirty="0" smtClean="0">
                  <a:solidFill>
                    <a:srgbClr val="595959"/>
                  </a:solidFill>
                  <a:latin typeface="+mj-lt"/>
                </a:rPr>
                <a:t>Hosts HTML, CSS and JavaScript</a:t>
              </a:r>
            </a:p>
          </p:txBody>
        </p:sp>
        <p:sp>
          <p:nvSpPr>
            <p:cNvPr id="11" name="Rectangle 10"/>
            <p:cNvSpPr/>
            <p:nvPr/>
          </p:nvSpPr>
          <p:spPr>
            <a:xfrm>
              <a:off x="3371601" y="1772053"/>
              <a:ext cx="2288633" cy="1572887"/>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Exchange Server</a:t>
              </a:r>
            </a:p>
            <a:p>
              <a:pPr marL="285750" indent="-285750">
                <a:buFont typeface="Arial" panose="020B0604020202020204" pitchFamily="34" charset="0"/>
                <a:buChar char="•"/>
              </a:pPr>
              <a:r>
                <a:rPr lang="en-US" sz="1200" dirty="0" smtClean="0">
                  <a:solidFill>
                    <a:srgbClr val="595959"/>
                  </a:solidFill>
                  <a:latin typeface="+mj-lt"/>
                </a:rPr>
                <a:t>Hosts mailboxes for users</a:t>
              </a:r>
            </a:p>
            <a:p>
              <a:pPr marL="285750" indent="-285750">
                <a:buFont typeface="Arial" panose="020B0604020202020204" pitchFamily="34" charset="0"/>
                <a:buChar char="•"/>
              </a:pPr>
              <a:r>
                <a:rPr lang="en-US" sz="1200" dirty="0" smtClean="0">
                  <a:solidFill>
                    <a:srgbClr val="595959"/>
                  </a:solidFill>
                  <a:latin typeface="+mj-lt"/>
                </a:rPr>
                <a:t>Host Mail Add-in Manifests</a:t>
              </a:r>
              <a:endParaRPr lang="en-US" sz="1200" dirty="0">
                <a:solidFill>
                  <a:srgbClr val="595959"/>
                </a:solidFill>
                <a:latin typeface="+mj-lt"/>
              </a:endParaRPr>
            </a:p>
          </p:txBody>
        </p:sp>
        <p:sp>
          <p:nvSpPr>
            <p:cNvPr id="12" name="Arc 11"/>
            <p:cNvSpPr/>
            <p:nvPr/>
          </p:nvSpPr>
          <p:spPr>
            <a:xfrm>
              <a:off x="4623667" y="2881084"/>
              <a:ext cx="1286884" cy="1743031"/>
            </a:xfrm>
            <a:prstGeom prst="arc">
              <a:avLst>
                <a:gd name="adj1" fmla="val 16694018"/>
                <a:gd name="adj2" fmla="val 4372380"/>
              </a:avLst>
            </a:prstGeom>
            <a:ln w="47625">
              <a:solidFill>
                <a:schemeClr val="tx1">
                  <a:alpha val="60000"/>
                </a:schemeClr>
              </a:solidFill>
              <a:headEnd type="stealth" w="lg" len="lg"/>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flipV="1">
              <a:off x="2359890" y="3710307"/>
              <a:ext cx="826806" cy="614595"/>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86401" y="4324902"/>
              <a:ext cx="719183" cy="1026190"/>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88191" y="3525641"/>
              <a:ext cx="627662" cy="442035"/>
            </a:xfrm>
            <a:prstGeom prst="rect">
              <a:avLst/>
            </a:prstGeom>
            <a:solidFill>
              <a:schemeClr val="bg1">
                <a:alpha val="85000"/>
              </a:schemeClr>
            </a:solidFill>
            <a:ln>
              <a:solidFill>
                <a:schemeClr val="accent5"/>
              </a:solidFill>
            </a:ln>
          </p:spPr>
          <p:txBody>
            <a:bodyPr wrap="none" lIns="36000" tIns="36000" rIns="36000" bIns="36000" rtlCol="0">
              <a:spAutoFit/>
            </a:bodyPr>
            <a:lstStyle/>
            <a:p>
              <a:pPr algn="ctr"/>
              <a:r>
                <a:rPr lang="en-US" sz="2400" spc="-70" dirty="0" smtClean="0">
                  <a:gradFill>
                    <a:gsLst>
                      <a:gs pos="2917">
                        <a:schemeClr val="bg2"/>
                      </a:gs>
                      <a:gs pos="95000">
                        <a:schemeClr val="bg2"/>
                      </a:gs>
                    </a:gsLst>
                    <a:lin ang="5400000" scaled="0"/>
                  </a:gradFill>
                  <a:latin typeface="+mj-lt"/>
                </a:rPr>
                <a:t>EWS</a:t>
              </a:r>
            </a:p>
          </p:txBody>
        </p:sp>
        <p:pic>
          <p:nvPicPr>
            <p:cNvPr id="16" name="Picture 15"/>
            <p:cNvPicPr>
              <a:picLocks noChangeAspect="1"/>
            </p:cNvPicPr>
            <p:nvPr/>
          </p:nvPicPr>
          <p:blipFill>
            <a:blip r:embed="rId3"/>
            <a:stretch>
              <a:fillRect/>
            </a:stretch>
          </p:blipFill>
          <p:spPr>
            <a:xfrm>
              <a:off x="3143518" y="5213647"/>
              <a:ext cx="1091447" cy="1222014"/>
            </a:xfrm>
            <a:prstGeom prst="rect">
              <a:avLst/>
            </a:prstGeom>
          </p:spPr>
        </p:pic>
        <p:pic>
          <p:nvPicPr>
            <p:cNvPr id="17" name="Picture 16"/>
            <p:cNvPicPr>
              <a:picLocks noChangeAspect="1"/>
            </p:cNvPicPr>
            <p:nvPr/>
          </p:nvPicPr>
          <p:blipFill>
            <a:blip r:embed="rId4"/>
            <a:stretch>
              <a:fillRect/>
            </a:stretch>
          </p:blipFill>
          <p:spPr>
            <a:xfrm>
              <a:off x="3105584" y="2532554"/>
              <a:ext cx="996696" cy="1138301"/>
            </a:xfrm>
            <a:prstGeom prst="rect">
              <a:avLst/>
            </a:prstGeom>
          </p:spPr>
        </p:pic>
        <p:grpSp>
          <p:nvGrpSpPr>
            <p:cNvPr id="18" name="Group 17"/>
            <p:cNvGrpSpPr>
              <a:grpSpLocks noChangeAspect="1"/>
            </p:cNvGrpSpPr>
            <p:nvPr/>
          </p:nvGrpSpPr>
          <p:grpSpPr>
            <a:xfrm>
              <a:off x="556810" y="3556051"/>
              <a:ext cx="1908000" cy="1210662"/>
              <a:chOff x="1139868" y="4066586"/>
              <a:chExt cx="2595986" cy="1647208"/>
            </a:xfrm>
          </p:grpSpPr>
          <p:pic>
            <p:nvPicPr>
              <p:cNvPr id="19" name="Picture 18"/>
              <p:cNvPicPr>
                <a:picLocks noChangeAspect="1"/>
              </p:cNvPicPr>
              <p:nvPr/>
            </p:nvPicPr>
            <p:blipFill>
              <a:blip r:embed="rId5"/>
              <a:stretch>
                <a:fillRect/>
              </a:stretch>
            </p:blipFill>
            <p:spPr>
              <a:xfrm>
                <a:off x="1139868" y="4066586"/>
                <a:ext cx="1334950" cy="1267414"/>
              </a:xfrm>
              <a:prstGeom prst="rect">
                <a:avLst/>
              </a:prstGeom>
            </p:spPr>
          </p:pic>
          <p:pic>
            <p:nvPicPr>
              <p:cNvPr id="20" name="Picture 19"/>
              <p:cNvPicPr>
                <a:picLocks noChangeAspect="1"/>
              </p:cNvPicPr>
              <p:nvPr/>
            </p:nvPicPr>
            <p:blipFill>
              <a:blip r:embed="rId6"/>
              <a:stretch>
                <a:fillRect/>
              </a:stretch>
            </p:blipFill>
            <p:spPr>
              <a:xfrm>
                <a:off x="3094920" y="4756795"/>
                <a:ext cx="640934" cy="956999"/>
              </a:xfrm>
              <a:prstGeom prst="rect">
                <a:avLst/>
              </a:prstGeom>
            </p:spPr>
          </p:pic>
          <p:pic>
            <p:nvPicPr>
              <p:cNvPr id="21" name="Picture 20"/>
              <p:cNvPicPr>
                <a:picLocks noChangeAspect="1"/>
              </p:cNvPicPr>
              <p:nvPr/>
            </p:nvPicPr>
            <p:blipFill>
              <a:blip r:embed="rId7"/>
              <a:stretch>
                <a:fillRect/>
              </a:stretch>
            </p:blipFill>
            <p:spPr>
              <a:xfrm>
                <a:off x="1997499" y="4928434"/>
                <a:ext cx="963439" cy="699247"/>
              </a:xfrm>
              <a:prstGeom prst="rect">
                <a:avLst/>
              </a:prstGeom>
            </p:spPr>
          </p:pic>
          <p:pic>
            <p:nvPicPr>
              <p:cNvPr id="22" name="Picture 21"/>
              <p:cNvPicPr>
                <a:picLocks noChangeAspect="1"/>
              </p:cNvPicPr>
              <p:nvPr/>
            </p:nvPicPr>
            <p:blipFill>
              <a:blip r:embed="rId8"/>
              <a:stretch>
                <a:fillRect/>
              </a:stretch>
            </p:blipFill>
            <p:spPr>
              <a:xfrm>
                <a:off x="2459086" y="4506645"/>
                <a:ext cx="907928" cy="658958"/>
              </a:xfrm>
              <a:prstGeom prst="rect">
                <a:avLst/>
              </a:prstGeom>
            </p:spPr>
          </p:pic>
        </p:grpSp>
      </p:grpSp>
    </p:spTree>
    <p:extLst>
      <p:ext uri="{BB962C8B-B14F-4D97-AF65-F5344CB8AC3E}">
        <p14:creationId xmlns:p14="http://schemas.microsoft.com/office/powerpoint/2010/main" val="227521486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Mail Add-ins</a:t>
            </a:r>
            <a:endParaRPr lang="en-US" dirty="0"/>
          </a:p>
        </p:txBody>
      </p:sp>
      <p:sp>
        <p:nvSpPr>
          <p:cNvPr id="3" name="Content Placeholder 2"/>
          <p:cNvSpPr>
            <a:spLocks noGrp="1"/>
          </p:cNvSpPr>
          <p:nvPr>
            <p:ph type="body" sz="quarter" idx="10"/>
          </p:nvPr>
        </p:nvSpPr>
        <p:spPr/>
        <p:txBody>
          <a:bodyPr/>
          <a:lstStyle/>
          <a:p>
            <a:r>
              <a:rPr lang="en-US" sz="3600" dirty="0" smtClean="0"/>
              <a:t>Use the Visual Studio project template for Mail Add-ins</a:t>
            </a:r>
          </a:p>
        </p:txBody>
      </p:sp>
      <p:sp>
        <p:nvSpPr>
          <p:cNvPr id="10" name="Right Arrow 9"/>
          <p:cNvSpPr/>
          <p:nvPr/>
        </p:nvSpPr>
        <p:spPr bwMode="auto">
          <a:xfrm>
            <a:off x="7996726" y="323767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sp>
        <p:nvSpPr>
          <p:cNvPr id="4" name="Right Arrow 3"/>
          <p:cNvSpPr/>
          <p:nvPr/>
        </p:nvSpPr>
        <p:spPr bwMode="auto">
          <a:xfrm>
            <a:off x="4088984" y="327671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pic>
        <p:nvPicPr>
          <p:cNvPr id="5" name="Picture 4"/>
          <p:cNvPicPr>
            <a:picLocks noChangeAspect="1"/>
          </p:cNvPicPr>
          <p:nvPr/>
        </p:nvPicPr>
        <p:blipFill>
          <a:blip r:embed="rId3"/>
          <a:stretch>
            <a:fillRect/>
          </a:stretch>
        </p:blipFill>
        <p:spPr>
          <a:xfrm>
            <a:off x="362413" y="2325438"/>
            <a:ext cx="3663643" cy="2531942"/>
          </a:xfrm>
          <a:prstGeom prst="rect">
            <a:avLst/>
          </a:prstGeom>
        </p:spPr>
      </p:pic>
      <p:pic>
        <p:nvPicPr>
          <p:cNvPr id="6" name="Picture 5"/>
          <p:cNvPicPr>
            <a:picLocks noChangeAspect="1"/>
          </p:cNvPicPr>
          <p:nvPr/>
        </p:nvPicPr>
        <p:blipFill>
          <a:blip r:embed="rId4"/>
          <a:stretch>
            <a:fillRect/>
          </a:stretch>
        </p:blipFill>
        <p:spPr>
          <a:xfrm>
            <a:off x="4637929" y="2325438"/>
            <a:ext cx="3319463" cy="2434921"/>
          </a:xfrm>
          <a:prstGeom prst="rect">
            <a:avLst/>
          </a:prstGeom>
        </p:spPr>
      </p:pic>
      <p:pic>
        <p:nvPicPr>
          <p:cNvPr id="7" name="Picture 6"/>
          <p:cNvPicPr>
            <a:picLocks noChangeAspect="1"/>
          </p:cNvPicPr>
          <p:nvPr/>
        </p:nvPicPr>
        <p:blipFill>
          <a:blip r:embed="rId5"/>
          <a:stretch>
            <a:fillRect/>
          </a:stretch>
        </p:blipFill>
        <p:spPr>
          <a:xfrm>
            <a:off x="8545672" y="2325438"/>
            <a:ext cx="3302725" cy="2422643"/>
          </a:xfrm>
          <a:prstGeom prst="rect">
            <a:avLst/>
          </a:prstGeom>
        </p:spPr>
      </p:pic>
    </p:spTree>
    <p:extLst>
      <p:ext uri="{BB962C8B-B14F-4D97-AF65-F5344CB8AC3E}">
        <p14:creationId xmlns:p14="http://schemas.microsoft.com/office/powerpoint/2010/main" val="3863732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Steps to Implementing, Testing and Debugging</a:t>
            </a:r>
            <a:endParaRPr lang="en-US" sz="4400" dirty="0"/>
          </a:p>
        </p:txBody>
      </p:sp>
      <p:sp>
        <p:nvSpPr>
          <p:cNvPr id="3" name="Content Placeholder 2"/>
          <p:cNvSpPr>
            <a:spLocks noGrp="1"/>
          </p:cNvSpPr>
          <p:nvPr>
            <p:ph type="body" sz="quarter" idx="10"/>
          </p:nvPr>
        </p:nvSpPr>
        <p:spPr/>
        <p:txBody>
          <a:bodyPr/>
          <a:lstStyle/>
          <a:p>
            <a:pPr marL="514350" indent="-514350">
              <a:buFont typeface="+mj-lt"/>
              <a:buAutoNum type="arabicPeriod"/>
            </a:pPr>
            <a:r>
              <a:rPr lang="en-US" sz="2000" dirty="0" smtClean="0"/>
              <a:t>Specify height from 32 to 350 pixels</a:t>
            </a:r>
          </a:p>
          <a:p>
            <a:pPr marL="514350" indent="-514350">
              <a:buFont typeface="+mj-lt"/>
              <a:buAutoNum type="arabicPeriod"/>
            </a:pPr>
            <a:r>
              <a:rPr lang="en-US" sz="2000" dirty="0" smtClean="0"/>
              <a:t>Define activation rules</a:t>
            </a:r>
          </a:p>
          <a:p>
            <a:pPr marL="514350" indent="-514350">
              <a:buFont typeface="+mj-lt"/>
              <a:buAutoNum type="arabicPeriod"/>
            </a:pPr>
            <a:r>
              <a:rPr lang="en-US" sz="2000" dirty="0" smtClean="0"/>
              <a:t>Create UI and style with CSS</a:t>
            </a:r>
          </a:p>
          <a:p>
            <a:pPr marL="514350" indent="-514350">
              <a:buFont typeface="+mj-lt"/>
              <a:buAutoNum type="arabicPeriod"/>
            </a:pPr>
            <a:r>
              <a:rPr lang="en-US" sz="2000" dirty="0" smtClean="0"/>
              <a:t>Write JavaScript to add behavior and business logic</a:t>
            </a:r>
          </a:p>
          <a:p>
            <a:pPr marL="514350" indent="-514350">
              <a:buFont typeface="+mj-lt"/>
              <a:buAutoNum type="arabicPeriod"/>
            </a:pPr>
            <a:r>
              <a:rPr lang="en-US" sz="2000" dirty="0" smtClean="0"/>
              <a:t>Debug using Exchange Server and a valid Exchange account</a:t>
            </a:r>
          </a:p>
          <a:p>
            <a:pPr marL="460375" lvl="1" indent="0">
              <a:buNone/>
            </a:pPr>
            <a:r>
              <a:rPr lang="en-US" sz="1600" i="1" dirty="0" smtClean="0"/>
              <a:t>Press {F5} and Visual Studio prompts for server and user mailbox credentials</a:t>
            </a:r>
          </a:p>
          <a:p>
            <a:endParaRPr lang="en-US" sz="2000" dirty="0"/>
          </a:p>
        </p:txBody>
      </p:sp>
      <p:pic>
        <p:nvPicPr>
          <p:cNvPr id="4" name="Picture 3"/>
          <p:cNvPicPr>
            <a:picLocks noChangeAspect="1"/>
          </p:cNvPicPr>
          <p:nvPr/>
        </p:nvPicPr>
        <p:blipFill>
          <a:blip r:embed="rId3"/>
          <a:stretch>
            <a:fillRect/>
          </a:stretch>
        </p:blipFill>
        <p:spPr>
          <a:xfrm>
            <a:off x="3541712" y="3659613"/>
            <a:ext cx="5105400" cy="2527300"/>
          </a:xfrm>
          <a:prstGeom prst="rect">
            <a:avLst/>
          </a:prstGeom>
        </p:spPr>
      </p:pic>
    </p:spTree>
    <p:extLst>
      <p:ext uri="{BB962C8B-B14F-4D97-AF65-F5344CB8AC3E}">
        <p14:creationId xmlns:p14="http://schemas.microsoft.com/office/powerpoint/2010/main" val="80255340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and Testing a Mail Add-in for </a:t>
            </a:r>
            <a:r>
              <a:rPr lang="en-US" dirty="0"/>
              <a:t>Outlook</a:t>
            </a:r>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2901668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Contextual Activation and Rules</a:t>
            </a:r>
          </a:p>
        </p:txBody>
      </p:sp>
    </p:spTree>
    <p:extLst>
      <p:ext uri="{BB962C8B-B14F-4D97-AF65-F5344CB8AC3E}">
        <p14:creationId xmlns:p14="http://schemas.microsoft.com/office/powerpoint/2010/main" val="15402051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Rule-based Activation</a:t>
            </a:r>
            <a:endParaRPr lang="en-US" dirty="0"/>
          </a:p>
        </p:txBody>
      </p:sp>
      <p:sp>
        <p:nvSpPr>
          <p:cNvPr id="5" name="Content Placeholder 4"/>
          <p:cNvSpPr>
            <a:spLocks noGrp="1"/>
          </p:cNvSpPr>
          <p:nvPr>
            <p:ph type="body" sz="quarter" idx="10"/>
          </p:nvPr>
        </p:nvSpPr>
        <p:spPr/>
        <p:txBody>
          <a:bodyPr/>
          <a:lstStyle/>
          <a:p>
            <a:r>
              <a:rPr lang="en-US" dirty="0" smtClean="0"/>
              <a:t>Mail Add-ins activate </a:t>
            </a:r>
            <a:r>
              <a:rPr lang="en-US" dirty="0"/>
              <a:t>based on rules</a:t>
            </a:r>
          </a:p>
          <a:p>
            <a:pPr lvl="1"/>
            <a:r>
              <a:rPr lang="en-US" dirty="0"/>
              <a:t>Rules are defined in the manifest</a:t>
            </a:r>
          </a:p>
          <a:p>
            <a:pPr lvl="1"/>
            <a:r>
              <a:rPr lang="en-US" dirty="0"/>
              <a:t>Rules are applied to the selected item in the Explorer or Inspector</a:t>
            </a:r>
          </a:p>
          <a:p>
            <a:pPr lvl="1"/>
            <a:r>
              <a:rPr lang="en-US" dirty="0"/>
              <a:t>If conditions are met, the </a:t>
            </a:r>
            <a:r>
              <a:rPr lang="en-US" dirty="0" smtClean="0"/>
              <a:t>Add-in will </a:t>
            </a:r>
            <a:r>
              <a:rPr lang="en-US" dirty="0"/>
              <a:t>be </a:t>
            </a:r>
            <a:r>
              <a:rPr lang="en-US" dirty="0" smtClean="0"/>
              <a:t>activated and available for use</a:t>
            </a:r>
            <a:endParaRPr lang="en-US" dirty="0"/>
          </a:p>
          <a:p>
            <a:endParaRPr lang="en-US" dirty="0"/>
          </a:p>
          <a:p>
            <a:r>
              <a:rPr lang="en-US" dirty="0"/>
              <a:t>About rules</a:t>
            </a:r>
          </a:p>
          <a:p>
            <a:pPr lvl="1"/>
            <a:r>
              <a:rPr lang="en-US" dirty="0"/>
              <a:t>Multiple rules can be combined for complex activation needs</a:t>
            </a:r>
          </a:p>
          <a:p>
            <a:pPr lvl="1"/>
            <a:r>
              <a:rPr lang="en-US" dirty="0"/>
              <a:t>Apply logical AND or </a:t>
            </a:r>
            <a:r>
              <a:rPr lang="en-US" dirty="0" err="1"/>
              <a:t>OR</a:t>
            </a:r>
            <a:r>
              <a:rPr lang="en-US" dirty="0"/>
              <a:t> operators</a:t>
            </a:r>
          </a:p>
          <a:p>
            <a:pPr lvl="1"/>
            <a:r>
              <a:rPr lang="en-US" dirty="0" smtClean="0"/>
              <a:t>Rules can access known entities such as phone numbers</a:t>
            </a:r>
          </a:p>
          <a:p>
            <a:pPr lvl="1"/>
            <a:r>
              <a:rPr lang="en-US" dirty="0" smtClean="0"/>
              <a:t>Rules </a:t>
            </a:r>
            <a:r>
              <a:rPr lang="en-US" dirty="0"/>
              <a:t>can be defined using regular expressions</a:t>
            </a:r>
          </a:p>
          <a:p>
            <a:endParaRPr lang="en-US" dirty="0"/>
          </a:p>
        </p:txBody>
      </p:sp>
    </p:spTree>
    <p:extLst>
      <p:ext uri="{BB962C8B-B14F-4D97-AF65-F5344CB8AC3E}">
        <p14:creationId xmlns:p14="http://schemas.microsoft.com/office/powerpoint/2010/main" val="185221525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Activation Rule Types</a:t>
            </a:r>
            <a:endParaRPr lang="en-US" dirty="0"/>
          </a:p>
        </p:txBody>
      </p:sp>
      <p:sp>
        <p:nvSpPr>
          <p:cNvPr id="5" name="Content Placeholder 4"/>
          <p:cNvSpPr>
            <a:spLocks noGrp="1"/>
          </p:cNvSpPr>
          <p:nvPr>
            <p:ph type="body" sz="quarter" idx="10"/>
          </p:nvPr>
        </p:nvSpPr>
        <p:spPr/>
        <p:txBody>
          <a:bodyPr/>
          <a:lstStyle/>
          <a:p>
            <a:r>
              <a:rPr lang="en-US" sz="2400" dirty="0" err="1" smtClean="0"/>
              <a:t>ItemIs</a:t>
            </a:r>
            <a:endParaRPr lang="en-US" sz="2400" dirty="0" smtClean="0"/>
          </a:p>
          <a:p>
            <a:pPr lvl="1"/>
            <a:r>
              <a:rPr lang="en-US" sz="2000" dirty="0" smtClean="0"/>
              <a:t>A rule that checks the item type (appointment or message)</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r>
              <a:rPr lang="en-US" sz="2400" dirty="0" err="1" smtClean="0"/>
              <a:t>ItemHasKnownEntity</a:t>
            </a:r>
            <a:endParaRPr lang="en-US" sz="2400" dirty="0" smtClean="0"/>
          </a:p>
          <a:p>
            <a:pPr lvl="1"/>
            <a:r>
              <a:rPr lang="en-US" sz="2000" dirty="0" smtClean="0"/>
              <a:t>A rule to check if the item has a specific type of known entity </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r>
              <a:rPr lang="en-US" sz="2400" dirty="0" err="1" smtClean="0"/>
              <a:t>ItemHasRegularExpressionMatch</a:t>
            </a:r>
            <a:endParaRPr lang="en-US" sz="2400" dirty="0" smtClean="0"/>
          </a:p>
          <a:p>
            <a:pPr lvl="1"/>
            <a:r>
              <a:rPr lang="en-US" sz="2000" dirty="0" smtClean="0"/>
              <a:t>Defines a rule using a custom regular expression to match the contents of an item</a:t>
            </a:r>
          </a:p>
          <a:p>
            <a:endParaRPr lang="en-US" sz="2400" dirty="0" smtClean="0"/>
          </a:p>
          <a:p>
            <a:r>
              <a:rPr lang="en-US" sz="2400" dirty="0" err="1" smtClean="0"/>
              <a:t>RuleCollection</a:t>
            </a:r>
            <a:endParaRPr lang="en-US" sz="2400" dirty="0" smtClean="0"/>
          </a:p>
          <a:p>
            <a:pPr lvl="1"/>
            <a:r>
              <a:rPr lang="en-US" sz="2000" dirty="0" smtClean="0"/>
              <a:t>Defines a rule composed of multiple rules (combined using AND or OR)</a:t>
            </a:r>
            <a:endParaRPr lang="en-US" sz="2000" dirty="0"/>
          </a:p>
        </p:txBody>
      </p:sp>
    </p:spTree>
    <p:extLst>
      <p:ext uri="{BB962C8B-B14F-4D97-AF65-F5344CB8AC3E}">
        <p14:creationId xmlns:p14="http://schemas.microsoft.com/office/powerpoint/2010/main" val="222432256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144026682"/>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Module 1: Deep Dive Office Add-ins in Outlook</a:t>
                      </a:r>
                      <a:endParaRPr lang="en-US" sz="1800" b="1"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Office Add-ins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Office Add-ins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Office Add-ins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t>
                      </a:r>
                      <a:r>
                        <a:rPr lang="en-US" sz="1800" b="0" dirty="0" smtClean="0"/>
                        <a:t>Add-ins</a:t>
                      </a:r>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Add-ins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Add-ins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Well-known Entity Examples</a:t>
            </a:r>
            <a:endParaRPr lang="en-US" dirty="0"/>
          </a:p>
        </p:txBody>
      </p:sp>
      <p:sp>
        <p:nvSpPr>
          <p:cNvPr id="4" name="Content Placeholder 3"/>
          <p:cNvSpPr>
            <a:spLocks noGrp="1"/>
          </p:cNvSpPr>
          <p:nvPr>
            <p:ph type="body" sz="quarter" idx="10"/>
          </p:nvPr>
        </p:nvSpPr>
        <p:spPr/>
        <p:txBody>
          <a:bodyPr/>
          <a:lstStyle/>
          <a:p>
            <a:r>
              <a:rPr lang="en-US" sz="2400" dirty="0" smtClean="0"/>
              <a:t>Outlook is aware of specific types of entities</a:t>
            </a:r>
          </a:p>
          <a:p>
            <a:pPr lvl="1"/>
            <a:r>
              <a:rPr lang="en-US" sz="2000" dirty="0" smtClean="0"/>
              <a:t>Items are parsed and scanned for common types of entities </a:t>
            </a:r>
          </a:p>
          <a:p>
            <a:pPr lvl="1"/>
            <a:r>
              <a:rPr lang="en-US" sz="2000" dirty="0" smtClean="0"/>
              <a:t>Use </a:t>
            </a:r>
            <a:r>
              <a:rPr lang="en-US" sz="2000" b="1" dirty="0" err="1" smtClean="0"/>
              <a:t>ItemHasKnownEntity</a:t>
            </a:r>
            <a:r>
              <a:rPr lang="en-US" sz="2000" dirty="0" smtClean="0"/>
              <a:t> rules to based activation rules on entities</a:t>
            </a:r>
          </a:p>
          <a:p>
            <a:pPr lvl="1"/>
            <a:r>
              <a:rPr lang="en-US" sz="2000" dirty="0" smtClean="0"/>
              <a:t>Within Add-in use API functions </a:t>
            </a:r>
            <a:r>
              <a:rPr lang="en-US" sz="2000" b="1" dirty="0" err="1" smtClean="0"/>
              <a:t>getEntities</a:t>
            </a:r>
            <a:r>
              <a:rPr lang="en-US" sz="2000" dirty="0" smtClean="0"/>
              <a:t> or </a:t>
            </a:r>
            <a:r>
              <a:rPr lang="en-US" sz="2000" b="1" dirty="0" err="1" smtClean="0"/>
              <a:t>getEntitiesByType</a:t>
            </a:r>
            <a:endParaRPr lang="en-US" sz="2000" b="1" dirty="0" smtClean="0"/>
          </a:p>
        </p:txBody>
      </p:sp>
      <p:graphicFrame>
        <p:nvGraphicFramePr>
          <p:cNvPr id="3" name="Table 2"/>
          <p:cNvGraphicFramePr>
            <a:graphicFrameLocks noGrp="1"/>
          </p:cNvGraphicFramePr>
          <p:nvPr>
            <p:extLst/>
          </p:nvPr>
        </p:nvGraphicFramePr>
        <p:xfrm>
          <a:off x="1644673" y="2970331"/>
          <a:ext cx="7131466" cy="3361598"/>
        </p:xfrm>
        <a:graphic>
          <a:graphicData uri="http://schemas.openxmlformats.org/drawingml/2006/table">
            <a:tbl>
              <a:tblPr firstRow="1" bandRow="1">
                <a:tableStyleId>{72833802-FEF1-4C79-8D5D-14CF1EAF98D9}</a:tableStyleId>
              </a:tblPr>
              <a:tblGrid>
                <a:gridCol w="2315268">
                  <a:extLst>
                    <a:ext uri="{9D8B030D-6E8A-4147-A177-3AD203B41FA5}">
                      <a16:colId xmlns:a16="http://schemas.microsoft.com/office/drawing/2014/main" val="20000"/>
                    </a:ext>
                  </a:extLst>
                </a:gridCol>
                <a:gridCol w="4816198">
                  <a:extLst>
                    <a:ext uri="{9D8B030D-6E8A-4147-A177-3AD203B41FA5}">
                      <a16:colId xmlns:a16="http://schemas.microsoft.com/office/drawing/2014/main" val="20001"/>
                    </a:ext>
                  </a:extLst>
                </a:gridCol>
              </a:tblGrid>
              <a:tr h="295386">
                <a:tc>
                  <a:txBody>
                    <a:bodyPr/>
                    <a:lstStyle/>
                    <a:p>
                      <a:r>
                        <a:rPr lang="en-US" sz="1400" b="1" dirty="0" smtClean="0"/>
                        <a:t>Entity type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400" b="1" dirty="0" smtClean="0"/>
                        <a:t>Recognition</a:t>
                      </a:r>
                      <a:r>
                        <a:rPr lang="en-US" sz="1400" b="1" baseline="0" dirty="0" smtClean="0"/>
                        <a:t> condition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428309">
                <a:tc>
                  <a:txBody>
                    <a:bodyPr/>
                    <a:lstStyle/>
                    <a:p>
                      <a:r>
                        <a:rPr lang="en-US" sz="1200" dirty="0" smtClean="0">
                          <a:solidFill>
                            <a:srgbClr val="595959"/>
                          </a:solidFill>
                        </a:rPr>
                        <a:t>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 States street addresses</a:t>
                      </a:r>
                    </a:p>
                    <a:p>
                      <a:r>
                        <a:rPr lang="en-US" sz="1100" dirty="0" smtClean="0">
                          <a:solidFill>
                            <a:srgbClr val="C00000"/>
                          </a:solidFill>
                        </a:rPr>
                        <a:t>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3499">
                <a:tc>
                  <a:txBody>
                    <a:bodyPr/>
                    <a:lstStyle/>
                    <a:p>
                      <a:r>
                        <a:rPr lang="en-US" sz="1200" dirty="0" smtClean="0">
                          <a:solidFill>
                            <a:srgbClr val="595959"/>
                          </a:solidFill>
                        </a:rPr>
                        <a:t>EmailAddress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Any SMTP email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309">
                <a:tc>
                  <a:txBody>
                    <a:bodyPr/>
                    <a:lstStyle/>
                    <a:p>
                      <a:r>
                        <a:rPr lang="en-US" sz="1200" dirty="0" smtClean="0">
                          <a:solidFill>
                            <a:srgbClr val="595959"/>
                          </a:solidFill>
                        </a:rPr>
                        <a:t>MeetingSuggestion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reference to an event or meeting</a:t>
                      </a:r>
                      <a:endParaRPr lang="en-US" sz="1200" baseline="0" dirty="0" smtClean="0">
                        <a:solidFill>
                          <a:schemeClr val="tx1">
                            <a:lumMod val="75000"/>
                            <a:lumOff val="25000"/>
                          </a:schemeClr>
                        </a:solidFill>
                      </a:endParaRPr>
                    </a:p>
                    <a:p>
                      <a:r>
                        <a:rPr lang="en-US" sz="1100" baseline="0" dirty="0" smtClean="0">
                          <a:solidFill>
                            <a:srgbClr val="C00000"/>
                          </a:solidFill>
                        </a:rPr>
                        <a:t>Let’s meet next Tuesday for lunch.</a:t>
                      </a:r>
                      <a:endParaRPr lang="en-US" sz="1100"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309">
                <a:tc>
                  <a:txBody>
                    <a:bodyPr/>
                    <a:lstStyle/>
                    <a:p>
                      <a:r>
                        <a:rPr lang="en-US" sz="1200" dirty="0" smtClean="0">
                          <a:solidFill>
                            <a:srgbClr val="595959"/>
                          </a:solidFill>
                        </a:rPr>
                        <a:t>Contact</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personal name related to other entities</a:t>
                      </a:r>
                      <a:endParaRPr lang="en-US" sz="1200" baseline="0" dirty="0" smtClean="0">
                        <a:solidFill>
                          <a:srgbClr val="595959"/>
                        </a:solidFill>
                      </a:endParaRPr>
                    </a:p>
                    <a:p>
                      <a:r>
                        <a:rPr lang="en-US" sz="1100" baseline="0" dirty="0" smtClean="0">
                          <a:solidFill>
                            <a:srgbClr val="C00000"/>
                          </a:solidFill>
                        </a:rPr>
                        <a:t>Steve Ballmer, Microsoft, 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8309">
                <a:tc>
                  <a:txBody>
                    <a:bodyPr/>
                    <a:lstStyle/>
                    <a:p>
                      <a:r>
                        <a:rPr lang="en-US" sz="1200" dirty="0" smtClean="0">
                          <a:solidFill>
                            <a:srgbClr val="595959"/>
                          </a:solidFill>
                        </a:rPr>
                        <a:t>PhoneNumber</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a:t>
                      </a:r>
                      <a:r>
                        <a:rPr lang="en-US" sz="1200" baseline="0" dirty="0" smtClean="0">
                          <a:solidFill>
                            <a:srgbClr val="595959"/>
                          </a:solidFill>
                        </a:rPr>
                        <a:t> States telephone numbers</a:t>
                      </a:r>
                    </a:p>
                    <a:p>
                      <a:r>
                        <a:rPr lang="en-US" sz="1100" baseline="0" dirty="0" smtClean="0">
                          <a:solidFill>
                            <a:srgbClr val="C00000"/>
                          </a:solidFill>
                        </a:rPr>
                        <a:t>(507) 555-1212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28309">
                <a:tc>
                  <a:txBody>
                    <a:bodyPr/>
                    <a:lstStyle/>
                    <a:p>
                      <a:r>
                        <a:rPr lang="en-US" sz="1200" dirty="0" smtClean="0">
                          <a:solidFill>
                            <a:srgbClr val="595959"/>
                          </a:solidFill>
                        </a:rPr>
                        <a:t>TaskSuggestion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Actionable sentences in an email</a:t>
                      </a:r>
                    </a:p>
                    <a:p>
                      <a:r>
                        <a:rPr lang="en-US" sz="1100" dirty="0" smtClean="0">
                          <a:solidFill>
                            <a:srgbClr val="C00000"/>
                          </a:solidFill>
                        </a:rPr>
                        <a:t>Please install</a:t>
                      </a:r>
                      <a:r>
                        <a:rPr lang="en-US" sz="1100" baseline="0" dirty="0" smtClean="0">
                          <a:solidFill>
                            <a:srgbClr val="C00000"/>
                          </a:solidFill>
                        </a:rPr>
                        <a:t> Office 2013 on my computer.</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3499">
                <a:tc>
                  <a:txBody>
                    <a:bodyPr/>
                    <a:lstStyle/>
                    <a:p>
                      <a:r>
                        <a:rPr lang="en-US" sz="1200" dirty="0" smtClean="0">
                          <a:solidFill>
                            <a:srgbClr val="595959"/>
                          </a:solidFill>
                        </a:rPr>
                        <a:t>Url</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file name or web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5434609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Office.js</a:t>
            </a:r>
            <a:r>
              <a:rPr lang="en-US" dirty="0" smtClean="0"/>
              <a:t> API</a:t>
            </a:r>
            <a:endParaRPr lang="en-US" dirty="0"/>
          </a:p>
        </p:txBody>
      </p:sp>
    </p:spTree>
    <p:extLst>
      <p:ext uri="{BB962C8B-B14F-4D97-AF65-F5344CB8AC3E}">
        <p14:creationId xmlns:p14="http://schemas.microsoft.com/office/powerpoint/2010/main" val="26193398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4"/>
          <p:cNvSpPr>
            <a:spLocks noGrp="1"/>
          </p:cNvSpPr>
          <p:nvPr>
            <p:ph type="title"/>
          </p:nvPr>
        </p:nvSpPr>
        <p:spPr/>
        <p:txBody>
          <a:bodyPr/>
          <a:lstStyle/>
          <a:p>
            <a:r>
              <a:rPr lang="en-US" dirty="0" smtClean="0"/>
              <a:t>Accessing the </a:t>
            </a:r>
            <a:r>
              <a:rPr lang="en-US" dirty="0" err="1" smtClean="0"/>
              <a:t>Office.js</a:t>
            </a:r>
            <a:r>
              <a:rPr lang="en-US" dirty="0" smtClean="0"/>
              <a:t> API for Outlook</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Outlook Add-in API available through mailbox</a:t>
            </a:r>
            <a:endParaRPr lang="en-US" dirty="0"/>
          </a:p>
        </p:txBody>
      </p:sp>
      <p:sp>
        <p:nvSpPr>
          <p:cNvPr id="4" name="Rectangle 3"/>
          <p:cNvSpPr/>
          <p:nvPr/>
        </p:nvSpPr>
        <p:spPr bwMode="auto">
          <a:xfrm>
            <a:off x="648066" y="2568818"/>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Office</a:t>
            </a:r>
          </a:p>
        </p:txBody>
      </p:sp>
      <p:sp>
        <p:nvSpPr>
          <p:cNvPr id="7" name="Rectangle 6"/>
          <p:cNvSpPr/>
          <p:nvPr/>
        </p:nvSpPr>
        <p:spPr bwMode="auto">
          <a:xfrm>
            <a:off x="648066" y="3333976"/>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c</a:t>
            </a:r>
            <a:r>
              <a:rPr lang="en-US" sz="2200" dirty="0" smtClean="0">
                <a:gradFill>
                  <a:gsLst>
                    <a:gs pos="0">
                      <a:srgbClr val="FFFFFF"/>
                    </a:gs>
                    <a:gs pos="100000">
                      <a:srgbClr val="FFFFFF"/>
                    </a:gs>
                  </a:gsLst>
                  <a:lin ang="5400000" scaled="0"/>
                </a:gradFill>
                <a:ea typeface="Segoe UI" pitchFamily="34" charset="0"/>
                <a:cs typeface="Segoe UI" pitchFamily="34" charset="0"/>
              </a:rPr>
              <a:t>ontext</a:t>
            </a:r>
          </a:p>
        </p:txBody>
      </p:sp>
      <p:sp>
        <p:nvSpPr>
          <p:cNvPr id="8" name="Rectangle 7"/>
          <p:cNvSpPr/>
          <p:nvPr/>
        </p:nvSpPr>
        <p:spPr bwMode="auto">
          <a:xfrm>
            <a:off x="648066" y="4917614"/>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i</a:t>
            </a:r>
            <a:r>
              <a:rPr lang="en-US" sz="2200" dirty="0" smtClean="0">
                <a:gradFill>
                  <a:gsLst>
                    <a:gs pos="0">
                      <a:srgbClr val="FFFFFF"/>
                    </a:gs>
                    <a:gs pos="100000">
                      <a:srgbClr val="FFFFFF"/>
                    </a:gs>
                  </a:gsLst>
                  <a:lin ang="5400000" scaled="0"/>
                </a:gradFill>
                <a:ea typeface="Segoe UI" pitchFamily="34" charset="0"/>
                <a:cs typeface="Segoe UI" pitchFamily="34" charset="0"/>
              </a:rPr>
              <a:t>tem</a:t>
            </a:r>
          </a:p>
        </p:txBody>
      </p:sp>
      <p:cxnSp>
        <p:nvCxnSpPr>
          <p:cNvPr id="12" name="Straight Arrow Connector 11"/>
          <p:cNvCxnSpPr>
            <a:stCxn id="4" idx="2"/>
            <a:endCxn id="7" idx="0"/>
          </p:cNvCxnSpPr>
          <p:nvPr/>
        </p:nvCxnSpPr>
        <p:spPr>
          <a:xfrm>
            <a:off x="1744174" y="3098446"/>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a:off x="1744174" y="3863604"/>
            <a:ext cx="0" cy="269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648066" y="4099134"/>
            <a:ext cx="2192216" cy="582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m</a:t>
            </a:r>
            <a:r>
              <a:rPr lang="en-US" sz="2200" dirty="0" smtClean="0">
                <a:gradFill>
                  <a:gsLst>
                    <a:gs pos="0">
                      <a:srgbClr val="FFFFFF"/>
                    </a:gs>
                    <a:gs pos="100000">
                      <a:srgbClr val="FFFFFF"/>
                    </a:gs>
                  </a:gsLst>
                  <a:lin ang="5400000" scaled="0"/>
                </a:gradFill>
                <a:ea typeface="Segoe UI" pitchFamily="34" charset="0"/>
                <a:cs typeface="Segoe UI" pitchFamily="34" charset="0"/>
              </a:rPr>
              <a:t>ailbox</a:t>
            </a:r>
          </a:p>
        </p:txBody>
      </p:sp>
      <p:cxnSp>
        <p:nvCxnSpPr>
          <p:cNvPr id="23" name="Straight Arrow Connector 22"/>
          <p:cNvCxnSpPr>
            <a:stCxn id="24" idx="2"/>
            <a:endCxn id="8" idx="0"/>
          </p:cNvCxnSpPr>
          <p:nvPr/>
        </p:nvCxnSpPr>
        <p:spPr>
          <a:xfrm>
            <a:off x="1744174" y="4682084"/>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6516013" y="5337637"/>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a:t>
            </a:r>
          </a:p>
        </p:txBody>
      </p:sp>
      <p:sp>
        <p:nvSpPr>
          <p:cNvPr id="10" name="Rectangle 9"/>
          <p:cNvSpPr/>
          <p:nvPr/>
        </p:nvSpPr>
        <p:spPr bwMode="auto">
          <a:xfrm>
            <a:off x="6516013" y="413318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a:t>
            </a:r>
          </a:p>
        </p:txBody>
      </p:sp>
      <p:sp>
        <p:nvSpPr>
          <p:cNvPr id="28" name="Rectangle 27"/>
          <p:cNvSpPr/>
          <p:nvPr/>
        </p:nvSpPr>
        <p:spPr bwMode="auto">
          <a:xfrm>
            <a:off x="6516014" y="591926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 Compose</a:t>
            </a:r>
          </a:p>
        </p:txBody>
      </p:sp>
      <p:sp>
        <p:nvSpPr>
          <p:cNvPr id="29" name="Rectangle 28"/>
          <p:cNvSpPr/>
          <p:nvPr/>
        </p:nvSpPr>
        <p:spPr bwMode="auto">
          <a:xfrm>
            <a:off x="6516014" y="4714819"/>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 Compose</a:t>
            </a:r>
          </a:p>
        </p:txBody>
      </p:sp>
      <p:cxnSp>
        <p:nvCxnSpPr>
          <p:cNvPr id="30" name="Straight Arrow Connector 29"/>
          <p:cNvCxnSpPr>
            <a:stCxn id="8" idx="3"/>
            <a:endCxn id="10" idx="1"/>
          </p:cNvCxnSpPr>
          <p:nvPr/>
        </p:nvCxnSpPr>
        <p:spPr>
          <a:xfrm flipV="1">
            <a:off x="2840282" y="4363689"/>
            <a:ext cx="3675731" cy="8187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3"/>
            <a:endCxn id="29" idx="1"/>
          </p:cNvCxnSpPr>
          <p:nvPr/>
        </p:nvCxnSpPr>
        <p:spPr>
          <a:xfrm flipV="1">
            <a:off x="2840282" y="4945320"/>
            <a:ext cx="3675732" cy="237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3"/>
            <a:endCxn id="9" idx="1"/>
          </p:cNvCxnSpPr>
          <p:nvPr/>
        </p:nvCxnSpPr>
        <p:spPr>
          <a:xfrm>
            <a:off x="2840282" y="5182428"/>
            <a:ext cx="3675731" cy="3857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3"/>
            <a:endCxn id="28" idx="1"/>
          </p:cNvCxnSpPr>
          <p:nvPr/>
        </p:nvCxnSpPr>
        <p:spPr>
          <a:xfrm>
            <a:off x="2840282" y="5182428"/>
            <a:ext cx="3675732" cy="9673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3491458" y="4406935"/>
            <a:ext cx="2016370" cy="1597437"/>
          </a:xfrm>
          <a:prstGeom prst="ellipse">
            <a:avLst/>
          </a:prstGeom>
          <a:solidFill>
            <a:schemeClr val="accent3">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solidFill>
                  <a:schemeClr val="tx1"/>
                </a:solidFill>
                <a:ea typeface="Segoe UI" pitchFamily="34" charset="0"/>
                <a:cs typeface="Segoe UI" pitchFamily="34" charset="0"/>
              </a:rPr>
              <a:t>Item can be cast to one of four different types</a:t>
            </a:r>
          </a:p>
        </p:txBody>
      </p:sp>
      <p:pic>
        <p:nvPicPr>
          <p:cNvPr id="38" name="Picture 37"/>
          <p:cNvPicPr>
            <a:picLocks noChangeAspect="1"/>
          </p:cNvPicPr>
          <p:nvPr/>
        </p:nvPicPr>
        <p:blipFill>
          <a:blip r:embed="rId3"/>
          <a:stretch>
            <a:fillRect/>
          </a:stretch>
        </p:blipFill>
        <p:spPr>
          <a:xfrm>
            <a:off x="3648685" y="2535313"/>
            <a:ext cx="7408747" cy="1016244"/>
          </a:xfrm>
          <a:prstGeom prst="rect">
            <a:avLst/>
          </a:prstGeom>
          <a:ln>
            <a:solidFill>
              <a:schemeClr val="bg1">
                <a:lumMod val="50000"/>
              </a:schemeClr>
            </a:solidFill>
          </a:ln>
        </p:spPr>
      </p:pic>
    </p:spTree>
    <p:extLst>
      <p:ext uri="{BB962C8B-B14F-4D97-AF65-F5344CB8AC3E}">
        <p14:creationId xmlns:p14="http://schemas.microsoft.com/office/powerpoint/2010/main" val="117344944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a:t>Programming </a:t>
            </a:r>
            <a:r>
              <a:rPr lang="en-US" dirty="0" smtClean="0"/>
              <a:t>an Add-in for Outlook Using </a:t>
            </a:r>
            <a:r>
              <a:rPr lang="en-US" dirty="0" err="1" smtClean="0"/>
              <a:t>Javascript</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65807874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a:t>
            </a:r>
            <a:r>
              <a:rPr lang="en-US" dirty="0"/>
              <a:t>Add-ins</a:t>
            </a:r>
          </a:p>
        </p:txBody>
      </p:sp>
    </p:spTree>
    <p:extLst>
      <p:ext uri="{BB962C8B-B14F-4D97-AF65-F5344CB8AC3E}">
        <p14:creationId xmlns:p14="http://schemas.microsoft.com/office/powerpoint/2010/main" val="2496846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Compose </a:t>
            </a:r>
            <a:r>
              <a:rPr lang="en-US" dirty="0"/>
              <a:t>Add-ins Activation</a:t>
            </a:r>
          </a:p>
        </p:txBody>
      </p:sp>
      <p:sp>
        <p:nvSpPr>
          <p:cNvPr id="4" name="Text Placeholder 3"/>
          <p:cNvSpPr>
            <a:spLocks noGrp="1"/>
          </p:cNvSpPr>
          <p:nvPr>
            <p:ph type="body" sz="quarter" idx="11"/>
          </p:nvPr>
        </p:nvSpPr>
        <p:spPr>
          <a:prstGeom prst="rect">
            <a:avLst/>
          </a:prstGeom>
        </p:spPr>
        <p:txBody>
          <a:bodyPr/>
          <a:lstStyle/>
          <a:p>
            <a:r>
              <a:rPr lang="en-US" dirty="0"/>
              <a:t>Add-ins can </a:t>
            </a:r>
            <a:r>
              <a:rPr lang="en-US" dirty="0" smtClean="0"/>
              <a:t>appear in messages and/or appointments</a:t>
            </a:r>
          </a:p>
          <a:p>
            <a:r>
              <a:rPr lang="en-US" dirty="0" smtClean="0"/>
              <a:t>Compose Add-ins are across Desktop, Tablet and Mobile</a:t>
            </a:r>
            <a:endParaRPr lang="en-US" dirty="0"/>
          </a:p>
        </p:txBody>
      </p:sp>
      <p:pic>
        <p:nvPicPr>
          <p:cNvPr id="10" name="Picture 9"/>
          <p:cNvPicPr>
            <a:picLocks noChangeAspect="1"/>
          </p:cNvPicPr>
          <p:nvPr/>
        </p:nvPicPr>
        <p:blipFill>
          <a:blip r:embed="rId2"/>
          <a:stretch>
            <a:fillRect/>
          </a:stretch>
        </p:blipFill>
        <p:spPr>
          <a:xfrm>
            <a:off x="639130" y="2768163"/>
            <a:ext cx="1512276" cy="2844610"/>
          </a:xfrm>
          <a:prstGeom prst="rect">
            <a:avLst/>
          </a:prstGeom>
        </p:spPr>
      </p:pic>
      <p:pic>
        <p:nvPicPr>
          <p:cNvPr id="11" name="Picture 3"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99" y="2959648"/>
            <a:ext cx="1324164" cy="21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456" y="2645080"/>
            <a:ext cx="4802467" cy="30748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7577" y="2959648"/>
            <a:ext cx="4079657" cy="2375800"/>
          </a:xfrm>
          <a:prstGeom prst="rect">
            <a:avLst/>
          </a:prstGeom>
        </p:spPr>
      </p:pic>
    </p:spTree>
    <p:extLst>
      <p:ext uri="{BB962C8B-B14F-4D97-AF65-F5344CB8AC3E}">
        <p14:creationId xmlns:p14="http://schemas.microsoft.com/office/powerpoint/2010/main" val="17372167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a:t>
            </a:r>
            <a:r>
              <a:rPr lang="en-US" dirty="0"/>
              <a:t>M</a:t>
            </a:r>
            <a:r>
              <a:rPr lang="en-US" dirty="0" smtClean="0"/>
              <a:t>ail </a:t>
            </a:r>
            <a:r>
              <a:rPr lang="en-US" dirty="0"/>
              <a:t>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b="1" dirty="0" smtClean="0">
                <a:solidFill>
                  <a:schemeClr val="accent2"/>
                </a:solidFill>
              </a:rPr>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818936"/>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User Identity Token</a:t>
            </a:r>
          </a:p>
          <a:p>
            <a:pPr>
              <a:lnSpc>
                <a:spcPct val="90000"/>
              </a:lnSpc>
              <a:spcAft>
                <a:spcPts val="588"/>
              </a:spcAft>
            </a:pPr>
            <a:r>
              <a:rPr lang="en-US" sz="2352" dirty="0" smtClean="0">
                <a:solidFill>
                  <a:srgbClr val="FFFFFF"/>
                </a:solidFill>
              </a:rPr>
              <a:t>O365 API requests</a:t>
            </a:r>
          </a:p>
          <a:p>
            <a:pPr>
              <a:lnSpc>
                <a:spcPct val="90000"/>
              </a:lnSpc>
              <a:spcAft>
                <a:spcPts val="588"/>
              </a:spcAft>
            </a:pPr>
            <a:r>
              <a:rPr lang="en-US" sz="2352" dirty="0" smtClean="0">
                <a:solidFill>
                  <a:srgbClr val="FFFFFF"/>
                </a:solidFill>
              </a:rPr>
              <a:t>Settings</a:t>
            </a:r>
            <a:endParaRPr lang="en-US" sz="2352" dirty="0">
              <a:solidFill>
                <a:srgbClr val="FFFFFF"/>
              </a:solidFill>
            </a:endParaRPr>
          </a:p>
          <a:p>
            <a:pPr>
              <a:lnSpc>
                <a:spcPct val="90000"/>
              </a:lnSpc>
              <a:spcAft>
                <a:spcPts val="588"/>
              </a:spcAft>
            </a:pPr>
            <a:r>
              <a:rPr lang="en-US" sz="2352" dirty="0">
                <a:solidFill>
                  <a:srgbClr val="FFFFFF"/>
                </a:solidFill>
              </a:rPr>
              <a:t>User Profile</a:t>
            </a:r>
          </a:p>
        </p:txBody>
      </p:sp>
    </p:spTree>
    <p:extLst>
      <p:ext uri="{BB962C8B-B14F-4D97-AF65-F5344CB8AC3E}">
        <p14:creationId xmlns:p14="http://schemas.microsoft.com/office/powerpoint/2010/main" val="13484165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b="1" dirty="0" smtClean="0">
                <a:solidFill>
                  <a:schemeClr val="accent2"/>
                </a:solidFill>
              </a:rPr>
              <a:t>Read/Write recipients</a:t>
            </a:r>
          </a:p>
          <a:p>
            <a:r>
              <a:rPr lang="en-US" b="1" dirty="0" smtClean="0">
                <a:solidFill>
                  <a:schemeClr val="accent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Get/set/add recipients or</a:t>
            </a:r>
          </a:p>
          <a:p>
            <a:pPr>
              <a:lnSpc>
                <a:spcPct val="90000"/>
              </a:lnSpc>
              <a:spcAft>
                <a:spcPts val="588"/>
              </a:spcAft>
            </a:pPr>
            <a:r>
              <a:rPr lang="en-US" sz="2352" dirty="0">
                <a:solidFill>
                  <a:srgbClr val="FFFFFF"/>
                </a:solidFill>
              </a:rPr>
              <a:t>attendees</a:t>
            </a:r>
            <a:br>
              <a:rPr lang="en-US" sz="2352" dirty="0">
                <a:solidFill>
                  <a:srgbClr val="FFFFFF"/>
                </a:solidFill>
              </a:rPr>
            </a:br>
            <a:endParaRPr lang="en-US" sz="2352" dirty="0">
              <a:solidFill>
                <a:srgbClr val="FFFFFF"/>
              </a:solidFill>
            </a:endParaRPr>
          </a:p>
          <a:p>
            <a:pPr>
              <a:lnSpc>
                <a:spcPct val="90000"/>
              </a:lnSpc>
              <a:spcAft>
                <a:spcPts val="588"/>
              </a:spcAft>
            </a:pPr>
            <a:r>
              <a:rPr lang="en-US" sz="2352" dirty="0">
                <a:solidFill>
                  <a:srgbClr val="FFFFFF"/>
                </a:solidFill>
              </a:rPr>
              <a:t>Get/set the subject</a:t>
            </a:r>
          </a:p>
        </p:txBody>
      </p:sp>
    </p:spTree>
    <p:extLst>
      <p:ext uri="{BB962C8B-B14F-4D97-AF65-F5344CB8AC3E}">
        <p14:creationId xmlns:p14="http://schemas.microsoft.com/office/powerpoint/2010/main" val="19631226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b="1" dirty="0" smtClean="0">
                <a:solidFill>
                  <a:schemeClr val="accent2"/>
                </a:solidFill>
              </a:rPr>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615361"/>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Add file or item attachments</a:t>
            </a:r>
          </a:p>
        </p:txBody>
      </p:sp>
    </p:spTree>
    <p:extLst>
      <p:ext uri="{BB962C8B-B14F-4D97-AF65-F5344CB8AC3E}">
        <p14:creationId xmlns:p14="http://schemas.microsoft.com/office/powerpoint/2010/main" val="4096269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b="1" dirty="0" smtClean="0">
                <a:solidFill>
                  <a:schemeClr val="accent2"/>
                </a:solidFill>
              </a:rPr>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Prepend to the body</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Overwrite current selection in body</a:t>
            </a:r>
          </a:p>
        </p:txBody>
      </p:sp>
    </p:spTree>
    <p:extLst>
      <p:ext uri="{BB962C8B-B14F-4D97-AF65-F5344CB8AC3E}">
        <p14:creationId xmlns:p14="http://schemas.microsoft.com/office/powerpoint/2010/main" val="1275766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 Office Outlook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b="1" dirty="0" smtClean="0">
                <a:solidFill>
                  <a:schemeClr val="accent2"/>
                </a:solidFill>
              </a:rPr>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1417745"/>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 start or end time</a:t>
            </a:r>
          </a:p>
          <a:p>
            <a:pPr>
              <a:lnSpc>
                <a:spcPct val="90000"/>
              </a:lnSpc>
              <a:spcAft>
                <a:spcPts val="588"/>
              </a:spcAft>
            </a:pPr>
            <a:r>
              <a:rPr lang="en-US" sz="2352" dirty="0">
                <a:solidFill>
                  <a:srgbClr val="FFFFFF"/>
                </a:solidFill>
              </a:rPr>
              <a:t>Get/set location</a:t>
            </a:r>
          </a:p>
          <a:p>
            <a:pPr>
              <a:lnSpc>
                <a:spcPct val="90000"/>
              </a:lnSpc>
              <a:spcAft>
                <a:spcPts val="588"/>
              </a:spcAft>
            </a:pPr>
            <a:r>
              <a:rPr lang="en-US" sz="2352" dirty="0">
                <a:solidFill>
                  <a:srgbClr val="FFFFFF"/>
                </a:solidFill>
              </a:rPr>
              <a:t>Get/set/add attendees</a:t>
            </a:r>
          </a:p>
        </p:txBody>
      </p:sp>
    </p:spTree>
    <p:extLst>
      <p:ext uri="{BB962C8B-B14F-4D97-AF65-F5344CB8AC3E}">
        <p14:creationId xmlns:p14="http://schemas.microsoft.com/office/powerpoint/2010/main" val="42334227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dirty="0" smtClean="0">
                <a:solidFill>
                  <a:schemeClr val="tx2"/>
                </a:solidFill>
              </a:rPr>
              <a:t>R/W appointment properties</a:t>
            </a:r>
          </a:p>
          <a:p>
            <a:r>
              <a:rPr lang="en-US" b="1" dirty="0" smtClean="0">
                <a:solidFill>
                  <a:schemeClr val="accent2"/>
                </a:solidFill>
              </a:rPr>
              <a:t>Custom item properties</a:t>
            </a:r>
            <a:endParaRPr lang="en-US" b="1" dirty="0">
              <a:solidFill>
                <a:schemeClr val="accent2"/>
              </a:solidFill>
            </a:endParaRPr>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2069303"/>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Saved on the </a:t>
            </a:r>
            <a:r>
              <a:rPr lang="en-US" sz="2352" b="1" dirty="0">
                <a:solidFill>
                  <a:srgbClr val="FFFFFF"/>
                </a:solidFill>
              </a:rPr>
              <a:t>sent</a:t>
            </a:r>
            <a:r>
              <a:rPr lang="en-US" sz="2352" dirty="0">
                <a:solidFill>
                  <a:srgbClr val="FFFFFF"/>
                </a:solidFill>
              </a:rPr>
              <a:t> item</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Can be used to mark a composed message (</a:t>
            </a:r>
            <a:r>
              <a:rPr lang="en-US" sz="2352" dirty="0" err="1">
                <a:solidFill>
                  <a:srgbClr val="FFFFFF"/>
                </a:solidFill>
              </a:rPr>
              <a:t>eg</a:t>
            </a:r>
            <a:r>
              <a:rPr lang="en-US" sz="2352" dirty="0">
                <a:solidFill>
                  <a:srgbClr val="FFFFFF"/>
                </a:solidFill>
              </a:rPr>
              <a:t> “Tracked” in CRM)</a:t>
            </a:r>
          </a:p>
        </p:txBody>
      </p:sp>
    </p:spTree>
    <p:extLst>
      <p:ext uri="{BB962C8B-B14F-4D97-AF65-F5344CB8AC3E}">
        <p14:creationId xmlns:p14="http://schemas.microsoft.com/office/powerpoint/2010/main" val="7507026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 Translation Compose Mail Add-in</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4288607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 Commands</a:t>
            </a:r>
            <a:endParaRPr lang="en-US" dirty="0"/>
          </a:p>
        </p:txBody>
      </p:sp>
    </p:spTree>
    <p:extLst>
      <p:ext uri="{BB962C8B-B14F-4D97-AF65-F5344CB8AC3E}">
        <p14:creationId xmlns:p14="http://schemas.microsoft.com/office/powerpoint/2010/main" val="4978265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44524" y="1097937"/>
            <a:ext cx="6273338" cy="5429179"/>
          </a:xfrm>
        </p:spPr>
        <p:txBody>
          <a:bodyPr/>
          <a:lstStyle/>
          <a:p>
            <a:r>
              <a:rPr lang="en-US" sz="3200" dirty="0">
                <a:gradFill>
                  <a:gsLst>
                    <a:gs pos="1250">
                      <a:schemeClr val="bg2"/>
                    </a:gs>
                    <a:gs pos="100000">
                      <a:schemeClr val="bg2"/>
                    </a:gs>
                  </a:gsLst>
                  <a:lin ang="5400000" scaled="0"/>
                </a:gradFill>
              </a:rPr>
              <a:t>Extend the native command surface with custom buttons and UI</a:t>
            </a:r>
          </a:p>
          <a:p>
            <a:endParaRPr lang="en-US" sz="2400" dirty="0"/>
          </a:p>
          <a:p>
            <a:r>
              <a:rPr lang="en-US" sz="3200" dirty="0">
                <a:gradFill>
                  <a:gsLst>
                    <a:gs pos="1250">
                      <a:schemeClr val="bg2"/>
                    </a:gs>
                    <a:gs pos="100000">
                      <a:schemeClr val="bg2"/>
                    </a:gs>
                  </a:gsLst>
                  <a:lin ang="5400000" scaled="0"/>
                </a:gradFill>
              </a:rPr>
              <a:t>Entry </a:t>
            </a:r>
            <a:r>
              <a:rPr lang="en-US" sz="3200" dirty="0" smtClean="0">
                <a:gradFill>
                  <a:gsLst>
                    <a:gs pos="1250">
                      <a:schemeClr val="bg2"/>
                    </a:gs>
                    <a:gs pos="100000">
                      <a:schemeClr val="bg2"/>
                    </a:gs>
                  </a:gsLst>
                  <a:lin ang="5400000" scaled="0"/>
                </a:gradFill>
              </a:rPr>
              <a:t>points include Buttons/Menus </a:t>
            </a:r>
            <a:r>
              <a:rPr lang="en-US" sz="3200" dirty="0">
                <a:gradFill>
                  <a:gsLst>
                    <a:gs pos="1250">
                      <a:schemeClr val="bg2"/>
                    </a:gs>
                    <a:gs pos="100000">
                      <a:schemeClr val="bg2"/>
                    </a:gs>
                  </a:gsLst>
                  <a:lin ang="5400000" scaled="0"/>
                </a:gradFill>
              </a:rPr>
              <a:t>on the Outlook Ribbon</a:t>
            </a:r>
          </a:p>
          <a:p>
            <a:endParaRPr lang="en-US" sz="3200" dirty="0">
              <a:gradFill>
                <a:gsLst>
                  <a:gs pos="1250">
                    <a:schemeClr val="bg2"/>
                  </a:gs>
                  <a:gs pos="100000">
                    <a:schemeClr val="bg2"/>
                  </a:gs>
                </a:gsLst>
                <a:lin ang="5400000" scaled="0"/>
              </a:gradFill>
            </a:endParaRPr>
          </a:p>
          <a:p>
            <a:r>
              <a:rPr lang="en-US" sz="3200" dirty="0">
                <a:gradFill>
                  <a:gsLst>
                    <a:gs pos="1250">
                      <a:schemeClr val="bg2"/>
                    </a:gs>
                    <a:gs pos="100000">
                      <a:schemeClr val="bg2"/>
                    </a:gs>
                  </a:gsLst>
                  <a:lin ang="5400000" scaled="0"/>
                </a:gradFill>
              </a:rPr>
              <a:t>1-click way for users to take </a:t>
            </a:r>
            <a:r>
              <a:rPr lang="en-US" sz="3200" dirty="0" smtClean="0">
                <a:gradFill>
                  <a:gsLst>
                    <a:gs pos="1250">
                      <a:schemeClr val="bg2"/>
                    </a:gs>
                    <a:gs pos="100000">
                      <a:schemeClr val="bg2"/>
                    </a:gs>
                  </a:gsLst>
                  <a:lin ang="5400000" scaled="0"/>
                </a:gradFill>
              </a:rPr>
              <a:t/>
            </a:r>
            <a:br>
              <a:rPr lang="en-US" sz="3200" dirty="0" smtClean="0">
                <a:gradFill>
                  <a:gsLst>
                    <a:gs pos="1250">
                      <a:schemeClr val="bg2"/>
                    </a:gs>
                    <a:gs pos="100000">
                      <a:schemeClr val="bg2"/>
                    </a:gs>
                  </a:gsLst>
                  <a:lin ang="5400000" scaled="0"/>
                </a:gradFill>
              </a:rPr>
            </a:br>
            <a:r>
              <a:rPr lang="en-US" sz="3200" dirty="0" smtClean="0">
                <a:gradFill>
                  <a:gsLst>
                    <a:gs pos="1250">
                      <a:schemeClr val="bg2"/>
                    </a:gs>
                    <a:gs pos="100000">
                      <a:schemeClr val="bg2"/>
                    </a:gs>
                  </a:gsLst>
                  <a:lin ang="5400000" scaled="0"/>
                </a:gradFill>
              </a:rPr>
              <a:t>actions</a:t>
            </a:r>
          </a:p>
          <a:p>
            <a:endParaRPr lang="en-US" sz="3200" dirty="0" smtClean="0">
              <a:gradFill>
                <a:gsLst>
                  <a:gs pos="1250">
                    <a:schemeClr val="bg2"/>
                  </a:gs>
                  <a:gs pos="100000">
                    <a:schemeClr val="bg2"/>
                  </a:gs>
                </a:gsLst>
                <a:lin ang="5400000" scaled="0"/>
              </a:gradFill>
            </a:endParaRPr>
          </a:p>
          <a:p>
            <a:r>
              <a:rPr lang="en-US" sz="3200" dirty="0" smtClean="0">
                <a:gradFill>
                  <a:gsLst>
                    <a:gs pos="1250">
                      <a:schemeClr val="bg2"/>
                    </a:gs>
                    <a:gs pos="100000">
                      <a:schemeClr val="bg2"/>
                    </a:gs>
                  </a:gsLst>
                  <a:lin ang="5400000" scaled="0"/>
                </a:gradFill>
              </a:rPr>
              <a:t>Support </a:t>
            </a:r>
            <a:r>
              <a:rPr lang="en-US" sz="3200" dirty="0">
                <a:gradFill>
                  <a:gsLst>
                    <a:gs pos="1250">
                      <a:schemeClr val="bg2"/>
                    </a:gs>
                    <a:gs pos="100000">
                      <a:schemeClr val="bg2"/>
                    </a:gs>
                  </a:gsLst>
                  <a:lin ang="5400000" scaled="0"/>
                </a:gradFill>
              </a:rPr>
              <a:t>backwards </a:t>
            </a:r>
            <a:endParaRPr lang="en-US" sz="3200" dirty="0" smtClean="0">
              <a:gradFill>
                <a:gsLst>
                  <a:gs pos="1250">
                    <a:schemeClr val="bg2"/>
                  </a:gs>
                  <a:gs pos="100000">
                    <a:schemeClr val="bg2"/>
                  </a:gs>
                </a:gsLst>
                <a:lin ang="5400000" scaled="0"/>
              </a:gradFill>
            </a:endParaRPr>
          </a:p>
          <a:p>
            <a:r>
              <a:rPr lang="en-US" sz="3200" dirty="0" smtClean="0">
                <a:gradFill>
                  <a:gsLst>
                    <a:gs pos="1250">
                      <a:schemeClr val="bg2"/>
                    </a:gs>
                    <a:gs pos="100000">
                      <a:schemeClr val="bg2"/>
                    </a:gs>
                  </a:gsLst>
                  <a:lin ang="5400000" scaled="0"/>
                </a:gradFill>
              </a:rPr>
              <a:t>compatibility</a:t>
            </a:r>
            <a:endParaRPr lang="en-US" sz="3200" dirty="0">
              <a:gradFill>
                <a:gsLst>
                  <a:gs pos="1250">
                    <a:schemeClr val="bg2"/>
                  </a:gs>
                  <a:gs pos="100000">
                    <a:schemeClr val="bg2"/>
                  </a:gs>
                </a:gsLst>
                <a:lin ang="5400000" scaled="0"/>
              </a:gradFill>
            </a:endParaRPr>
          </a:p>
        </p:txBody>
      </p:sp>
      <p:sp>
        <p:nvSpPr>
          <p:cNvPr id="7" name="Title 6"/>
          <p:cNvSpPr>
            <a:spLocks noGrp="1"/>
          </p:cNvSpPr>
          <p:nvPr>
            <p:ph type="title"/>
          </p:nvPr>
        </p:nvSpPr>
        <p:spPr>
          <a:xfrm>
            <a:off x="119803" y="82201"/>
            <a:ext cx="11652805" cy="898283"/>
          </a:xfrm>
        </p:spPr>
        <p:txBody>
          <a:bodyPr/>
          <a:lstStyle/>
          <a:p>
            <a:r>
              <a:rPr lang="en-US" dirty="0" smtClean="0"/>
              <a:t>Add-In Commands Overview</a:t>
            </a:r>
            <a:endParaRPr lang="en-US" dirty="0"/>
          </a:p>
        </p:txBody>
      </p:sp>
      <p:pic>
        <p:nvPicPr>
          <p:cNvPr id="11" name="Picture 10"/>
          <p:cNvPicPr>
            <a:picLocks noChangeAspect="1"/>
          </p:cNvPicPr>
          <p:nvPr/>
        </p:nvPicPr>
        <p:blipFill>
          <a:blip r:embed="rId2"/>
          <a:stretch>
            <a:fillRect/>
          </a:stretch>
        </p:blipFill>
        <p:spPr>
          <a:xfrm>
            <a:off x="7662747" y="897542"/>
            <a:ext cx="4508963" cy="5601196"/>
          </a:xfrm>
          <a:prstGeom prst="rect">
            <a:avLst/>
          </a:prstGeom>
        </p:spPr>
      </p:pic>
      <p:pic>
        <p:nvPicPr>
          <p:cNvPr id="5" name="Picture 4"/>
          <p:cNvPicPr>
            <a:picLocks noChangeAspect="1"/>
          </p:cNvPicPr>
          <p:nvPr/>
        </p:nvPicPr>
        <p:blipFill>
          <a:blip r:embed="rId3"/>
          <a:stretch>
            <a:fillRect/>
          </a:stretch>
        </p:blipFill>
        <p:spPr>
          <a:xfrm>
            <a:off x="4893515" y="3940858"/>
            <a:ext cx="3248694" cy="2557880"/>
          </a:xfrm>
          <a:prstGeom prst="rect">
            <a:avLst/>
          </a:prstGeom>
        </p:spPr>
      </p:pic>
    </p:spTree>
    <p:extLst>
      <p:ext uri="{BB962C8B-B14F-4D97-AF65-F5344CB8AC3E}">
        <p14:creationId xmlns:p14="http://schemas.microsoft.com/office/powerpoint/2010/main" val="32501502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Commands (Office 2016)</a:t>
            </a:r>
            <a:endParaRPr lang="en-US" dirty="0"/>
          </a:p>
        </p:txBody>
      </p:sp>
      <p:sp>
        <p:nvSpPr>
          <p:cNvPr id="2" name="Text Placeholder 1"/>
          <p:cNvSpPr>
            <a:spLocks noGrp="1"/>
          </p:cNvSpPr>
          <p:nvPr>
            <p:ph type="body" sz="quarter" idx="10"/>
          </p:nvPr>
        </p:nvSpPr>
        <p:spPr/>
        <p:txBody>
          <a:bodyPr/>
          <a:lstStyle/>
          <a:p>
            <a:r>
              <a:rPr lang="en-US" dirty="0" smtClean="0"/>
              <a:t>In the Outlook </a:t>
            </a:r>
            <a:r>
              <a:rPr lang="en-US" dirty="0" smtClean="0"/>
              <a:t>desktop, actions are ribbon buttons and can:</a:t>
            </a:r>
          </a:p>
          <a:p>
            <a:pPr lvl="1"/>
            <a:r>
              <a:rPr lang="en-US" dirty="0" smtClean="0"/>
              <a:t>Launch </a:t>
            </a:r>
            <a:r>
              <a:rPr lang="en-US" dirty="0" smtClean="0"/>
              <a:t>the task pane (</a:t>
            </a:r>
            <a:r>
              <a:rPr lang="en-US" dirty="0" err="1" smtClean="0"/>
              <a:t>ShowTaskpane</a:t>
            </a:r>
            <a:r>
              <a:rPr lang="en-US" dirty="0" smtClean="0"/>
              <a:t>)</a:t>
            </a:r>
            <a:endParaRPr lang="en-US" dirty="0" smtClean="0"/>
          </a:p>
          <a:p>
            <a:pPr lvl="1"/>
            <a:r>
              <a:rPr lang="en-US" dirty="0" smtClean="0"/>
              <a:t>Execute a JavaScript function without showing </a:t>
            </a:r>
            <a:r>
              <a:rPr lang="en-US" dirty="0" smtClean="0"/>
              <a:t>UI (</a:t>
            </a:r>
            <a:r>
              <a:rPr lang="en-US" dirty="0" err="1" smtClean="0"/>
              <a:t>ExecuteFunction</a:t>
            </a:r>
            <a:r>
              <a:rPr lang="en-US" dirty="0" smtClean="0"/>
              <a:t>)</a:t>
            </a:r>
            <a:endParaRPr lang="en-US" dirty="0" smtClean="0"/>
          </a:p>
          <a:p>
            <a:pPr lvl="1"/>
            <a:r>
              <a:rPr lang="en-US" dirty="0" smtClean="0"/>
              <a:t>Dropdown (menu) with different types of buttons as options [coming later</a:t>
            </a:r>
            <a:r>
              <a:rPr lang="en-US" dirty="0" smtClean="0"/>
              <a:t>]</a:t>
            </a:r>
            <a:endParaRPr lang="en-US" dirty="0" smtClean="0"/>
          </a:p>
          <a:p>
            <a:pPr lvl="1"/>
            <a:endParaRPr lang="en-US" dirty="0" smtClean="0"/>
          </a:p>
        </p:txBody>
      </p:sp>
    </p:spTree>
    <p:extLst>
      <p:ext uri="{BB962C8B-B14F-4D97-AF65-F5344CB8AC3E}">
        <p14:creationId xmlns:p14="http://schemas.microsoft.com/office/powerpoint/2010/main" val="144664841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Commands UI (Office 2016)</a:t>
            </a:r>
            <a:endParaRPr lang="en-US" dirty="0"/>
          </a:p>
        </p:txBody>
      </p:sp>
      <p:sp>
        <p:nvSpPr>
          <p:cNvPr id="2" name="Text Placeholder 1"/>
          <p:cNvSpPr>
            <a:spLocks noGrp="1"/>
          </p:cNvSpPr>
          <p:nvPr>
            <p:ph type="body" sz="quarter" idx="10"/>
          </p:nvPr>
        </p:nvSpPr>
        <p:spPr/>
        <p:txBody>
          <a:bodyPr/>
          <a:lstStyle/>
          <a:p>
            <a:r>
              <a:rPr lang="en-US" dirty="0" smtClean="0"/>
              <a:t>Scales with the rest of the ribbon</a:t>
            </a:r>
          </a:p>
          <a:p>
            <a:endParaRPr lang="en-US" dirty="0" smtClean="0"/>
          </a:p>
          <a:p>
            <a:r>
              <a:rPr lang="en-US" dirty="0" smtClean="0"/>
              <a:t>Commands can be on default tab, or create 1 custom tab</a:t>
            </a:r>
          </a:p>
          <a:p>
            <a:pPr lvl="1"/>
            <a:r>
              <a:rPr lang="en-US" dirty="0" smtClean="0"/>
              <a:t>Up to 6 buttons per group</a:t>
            </a:r>
          </a:p>
          <a:p>
            <a:pPr lvl="1"/>
            <a:r>
              <a:rPr lang="en-US" dirty="0" smtClean="0"/>
              <a:t>1 group on default tab, up to 10 groups on custom tab</a:t>
            </a:r>
          </a:p>
          <a:p>
            <a:endParaRPr lang="en-US" dirty="0" smtClean="0"/>
          </a:p>
          <a:p>
            <a:r>
              <a:rPr lang="en-US" dirty="0" smtClean="0"/>
              <a:t>Commands that don’t launch UI can show status messages on the mail item or appointment</a:t>
            </a:r>
            <a:endParaRPr lang="en-US" dirty="0"/>
          </a:p>
        </p:txBody>
      </p:sp>
    </p:spTree>
    <p:extLst>
      <p:ext uri="{BB962C8B-B14F-4D97-AF65-F5344CB8AC3E}">
        <p14:creationId xmlns:p14="http://schemas.microsoft.com/office/powerpoint/2010/main" val="6954661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Outlook Add-in Vision</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37</a:t>
            </a:fld>
            <a:endParaRPr lang="en-US" dirty="0"/>
          </a:p>
        </p:txBody>
      </p:sp>
    </p:spTree>
    <p:extLst>
      <p:ext uri="{BB962C8B-B14F-4D97-AF65-F5344CB8AC3E}">
        <p14:creationId xmlns:p14="http://schemas.microsoft.com/office/powerpoint/2010/main" val="1531628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Outlook Add-in Vision</a:t>
            </a:r>
            <a:endParaRPr lang="en-US" dirty="0"/>
          </a:p>
        </p:txBody>
      </p:sp>
      <p:sp>
        <p:nvSpPr>
          <p:cNvPr id="4" name="Text Placeholder 3"/>
          <p:cNvSpPr>
            <a:spLocks noGrp="1"/>
          </p:cNvSpPr>
          <p:nvPr>
            <p:ph type="body" sz="quarter" idx="10"/>
          </p:nvPr>
        </p:nvSpPr>
        <p:spPr/>
        <p:txBody>
          <a:bodyPr/>
          <a:lstStyle/>
          <a:p>
            <a:r>
              <a:rPr lang="en-US" dirty="0" smtClean="0"/>
              <a:t>Add-ins must feel native and intuitive</a:t>
            </a:r>
          </a:p>
          <a:p>
            <a:endParaRPr lang="en-US" dirty="0" smtClean="0"/>
          </a:p>
          <a:p>
            <a:r>
              <a:rPr lang="en-US" dirty="0" smtClean="0"/>
              <a:t>Leverage UI framework of host client</a:t>
            </a:r>
          </a:p>
          <a:p>
            <a:endParaRPr lang="en-US" dirty="0" smtClean="0"/>
          </a:p>
          <a:p>
            <a:r>
              <a:rPr lang="en-US" dirty="0" smtClean="0"/>
              <a:t>Entry points must scale gracefully</a:t>
            </a:r>
          </a:p>
          <a:p>
            <a:endParaRPr lang="en-US" dirty="0" smtClean="0"/>
          </a:p>
          <a:p>
            <a:r>
              <a:rPr lang="en-US" dirty="0" smtClean="0"/>
              <a:t>Write once, run everywhere</a:t>
            </a:r>
            <a:endParaRPr lang="en-US" dirty="0"/>
          </a:p>
        </p:txBody>
      </p:sp>
      <p:grpSp>
        <p:nvGrpSpPr>
          <p:cNvPr id="2" name="Group 1"/>
          <p:cNvGrpSpPr/>
          <p:nvPr/>
        </p:nvGrpSpPr>
        <p:grpSpPr>
          <a:xfrm>
            <a:off x="7841781" y="3658554"/>
            <a:ext cx="4122159" cy="2257887"/>
            <a:chOff x="412125" y="2184100"/>
            <a:chExt cx="4564092" cy="2561639"/>
          </a:xfrm>
        </p:grpSpPr>
        <p:grpSp>
          <p:nvGrpSpPr>
            <p:cNvPr id="171" name="Group 170"/>
            <p:cNvGrpSpPr/>
            <p:nvPr/>
          </p:nvGrpSpPr>
          <p:grpSpPr>
            <a:xfrm>
              <a:off x="412125" y="2184100"/>
              <a:ext cx="2775699" cy="2215534"/>
              <a:chOff x="817954" y="2184100"/>
              <a:chExt cx="2775699" cy="2215534"/>
            </a:xfrm>
          </p:grpSpPr>
          <p:sp>
            <p:nvSpPr>
              <p:cNvPr id="90" name="Freeform 5"/>
              <p:cNvSpPr>
                <a:spLocks/>
              </p:cNvSpPr>
              <p:nvPr/>
            </p:nvSpPr>
            <p:spPr bwMode="auto">
              <a:xfrm>
                <a:off x="1513763" y="4197424"/>
                <a:ext cx="1374034" cy="156997"/>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1" name="Rectangle 6"/>
              <p:cNvSpPr>
                <a:spLocks noChangeArrowheads="1"/>
              </p:cNvSpPr>
              <p:nvPr/>
            </p:nvSpPr>
            <p:spPr bwMode="auto">
              <a:xfrm>
                <a:off x="1513763" y="4354418"/>
                <a:ext cx="1374034" cy="452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2" name="Freeform 7"/>
              <p:cNvSpPr>
                <a:spLocks/>
              </p:cNvSpPr>
              <p:nvPr/>
            </p:nvSpPr>
            <p:spPr bwMode="auto">
              <a:xfrm>
                <a:off x="817954" y="2184100"/>
                <a:ext cx="2775699" cy="1655371"/>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3" name="Freeform 8"/>
              <p:cNvSpPr>
                <a:spLocks/>
              </p:cNvSpPr>
              <p:nvPr/>
            </p:nvSpPr>
            <p:spPr bwMode="auto">
              <a:xfrm>
                <a:off x="2017408" y="3834447"/>
                <a:ext cx="356696" cy="434566"/>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4" name="Freeform 9"/>
              <p:cNvSpPr>
                <a:spLocks/>
              </p:cNvSpPr>
              <p:nvPr/>
            </p:nvSpPr>
            <p:spPr bwMode="auto">
              <a:xfrm>
                <a:off x="895824" y="2259459"/>
                <a:ext cx="2609910" cy="144185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5" name="Rectangle 14"/>
              <p:cNvSpPr>
                <a:spLocks noChangeArrowheads="1"/>
              </p:cNvSpPr>
              <p:nvPr/>
            </p:nvSpPr>
            <p:spPr bwMode="auto">
              <a:xfrm>
                <a:off x="969458" y="2344502"/>
                <a:ext cx="2456653" cy="1271773"/>
              </a:xfrm>
              <a:prstGeom prst="rect">
                <a:avLst/>
              </a:prstGeom>
              <a:solidFill>
                <a:srgbClr val="2B579A"/>
              </a:solidFill>
              <a:ln w="22225">
                <a:solidFill>
                  <a:srgbClr val="1B375F"/>
                </a:solidFill>
              </a:ln>
              <a:effectLst/>
              <a:ex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152" name="Freeform 9"/>
              <p:cNvSpPr>
                <a:spLocks noChangeAspect="1" noEditPoints="1"/>
              </p:cNvSpPr>
              <p:nvPr/>
            </p:nvSpPr>
            <p:spPr bwMode="black">
              <a:xfrm>
                <a:off x="1112837" y="2628746"/>
                <a:ext cx="703285" cy="703285"/>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64" kern="0">
                  <a:solidFill>
                    <a:srgbClr val="505050"/>
                  </a:solidFill>
                </a:endParaRPr>
              </a:p>
            </p:txBody>
          </p:sp>
          <p:sp>
            <p:nvSpPr>
              <p:cNvPr id="168" name="Rectangle 167"/>
              <p:cNvSpPr/>
              <p:nvPr/>
            </p:nvSpPr>
            <p:spPr>
              <a:xfrm>
                <a:off x="1899195" y="2344502"/>
                <a:ext cx="1526916" cy="1271773"/>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167" name="Group 166"/>
              <p:cNvGrpSpPr/>
              <p:nvPr/>
            </p:nvGrpSpPr>
            <p:grpSpPr>
              <a:xfrm>
                <a:off x="2016512" y="2505985"/>
                <a:ext cx="1216101" cy="762679"/>
                <a:chOff x="2016512" y="2614359"/>
                <a:chExt cx="750371" cy="596375"/>
              </a:xfrm>
            </p:grpSpPr>
            <p:grpSp>
              <p:nvGrpSpPr>
                <p:cNvPr id="158" name="Group 157"/>
                <p:cNvGrpSpPr/>
                <p:nvPr/>
              </p:nvGrpSpPr>
              <p:grpSpPr>
                <a:xfrm>
                  <a:off x="2016512" y="2614359"/>
                  <a:ext cx="750371" cy="533928"/>
                  <a:chOff x="1535817" y="3126763"/>
                  <a:chExt cx="461873" cy="474926"/>
                </a:xfrm>
              </p:grpSpPr>
              <p:cxnSp>
                <p:nvCxnSpPr>
                  <p:cNvPr id="159" name="Straight Connector 158"/>
                  <p:cNvCxnSpPr/>
                  <p:nvPr/>
                </p:nvCxnSpPr>
                <p:spPr>
                  <a:xfrm>
                    <a:off x="1535817" y="3126763"/>
                    <a:ext cx="244422"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0" name="Straight Connector 159"/>
                  <p:cNvCxnSpPr/>
                  <p:nvPr/>
                </p:nvCxnSpPr>
                <p:spPr>
                  <a:xfrm>
                    <a:off x="1535817" y="3205917"/>
                    <a:ext cx="244422"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1" name="Straight Connector 160"/>
                  <p:cNvCxnSpPr/>
                  <p:nvPr/>
                </p:nvCxnSpPr>
                <p:spPr>
                  <a:xfrm>
                    <a:off x="1535817" y="3285071"/>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2" name="Straight Connector 161"/>
                  <p:cNvCxnSpPr/>
                  <p:nvPr/>
                </p:nvCxnSpPr>
                <p:spPr>
                  <a:xfrm>
                    <a:off x="1535817" y="3364225"/>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3" name="Straight Connector 162"/>
                  <p:cNvCxnSpPr/>
                  <p:nvPr/>
                </p:nvCxnSpPr>
                <p:spPr>
                  <a:xfrm>
                    <a:off x="1535817" y="3522533"/>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4" name="Straight Connector 163"/>
                  <p:cNvCxnSpPr/>
                  <p:nvPr/>
                </p:nvCxnSpPr>
                <p:spPr>
                  <a:xfrm>
                    <a:off x="1535817" y="3443379"/>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5" name="Straight Connector 164"/>
                  <p:cNvCxnSpPr/>
                  <p:nvPr/>
                </p:nvCxnSpPr>
                <p:spPr>
                  <a:xfrm>
                    <a:off x="1535817" y="3601689"/>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sp>
              <p:nvSpPr>
                <p:cNvPr id="166" name="Rectangle 165"/>
                <p:cNvSpPr/>
                <p:nvPr/>
              </p:nvSpPr>
              <p:spPr>
                <a:xfrm>
                  <a:off x="2161092" y="3012402"/>
                  <a:ext cx="479722" cy="198332"/>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grpSp>
        </p:grpSp>
        <p:grpSp>
          <p:nvGrpSpPr>
            <p:cNvPr id="169" name="Group 168"/>
            <p:cNvGrpSpPr/>
            <p:nvPr/>
          </p:nvGrpSpPr>
          <p:grpSpPr>
            <a:xfrm>
              <a:off x="2629306" y="3201982"/>
              <a:ext cx="2346911" cy="1343897"/>
              <a:chOff x="1801844" y="4859356"/>
              <a:chExt cx="2346911" cy="1343897"/>
            </a:xfrm>
          </p:grpSpPr>
          <p:sp>
            <p:nvSpPr>
              <p:cNvPr id="74" name="AutoShape 3"/>
              <p:cNvSpPr>
                <a:spLocks noChangeAspect="1" noChangeArrowheads="1" noTextEdit="1"/>
              </p:cNvSpPr>
              <p:nvPr/>
            </p:nvSpPr>
            <p:spPr bwMode="auto">
              <a:xfrm>
                <a:off x="1801844" y="4873634"/>
                <a:ext cx="2346911" cy="132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5" name="Rectangle 5"/>
              <p:cNvSpPr>
                <a:spLocks noChangeArrowheads="1"/>
              </p:cNvSpPr>
              <p:nvPr/>
            </p:nvSpPr>
            <p:spPr bwMode="auto">
              <a:xfrm>
                <a:off x="2094539" y="4859356"/>
                <a:ext cx="1790077" cy="12368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6" name="Oval 6"/>
              <p:cNvSpPr>
                <a:spLocks noChangeArrowheads="1"/>
              </p:cNvSpPr>
              <p:nvPr/>
            </p:nvSpPr>
            <p:spPr bwMode="auto">
              <a:xfrm>
                <a:off x="2969053" y="4886127"/>
                <a:ext cx="39264" cy="4104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7" name="Rectangle 7"/>
              <p:cNvSpPr>
                <a:spLocks noChangeArrowheads="1"/>
              </p:cNvSpPr>
              <p:nvPr/>
            </p:nvSpPr>
            <p:spPr bwMode="auto">
              <a:xfrm>
                <a:off x="2160574" y="4953947"/>
                <a:ext cx="1670501" cy="1086897"/>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8" name="Freeform 8"/>
              <p:cNvSpPr>
                <a:spLocks/>
              </p:cNvSpPr>
              <p:nvPr/>
            </p:nvSpPr>
            <p:spPr bwMode="auto">
              <a:xfrm>
                <a:off x="1816122" y="6108662"/>
                <a:ext cx="2320140" cy="945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9" name="Rectangle 78"/>
              <p:cNvSpPr/>
              <p:nvPr/>
            </p:nvSpPr>
            <p:spPr>
              <a:xfrm>
                <a:off x="2241443" y="5044287"/>
                <a:ext cx="1508761" cy="906218"/>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80" name="Rectangle 79"/>
              <p:cNvSpPr/>
              <p:nvPr/>
            </p:nvSpPr>
            <p:spPr>
              <a:xfrm>
                <a:off x="2729199" y="5044287"/>
                <a:ext cx="1021005" cy="906218"/>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81" name="Group 80"/>
              <p:cNvGrpSpPr/>
              <p:nvPr/>
            </p:nvGrpSpPr>
            <p:grpSpPr>
              <a:xfrm>
                <a:off x="2889685" y="5122681"/>
                <a:ext cx="727269" cy="670378"/>
                <a:chOff x="10451353" y="3466376"/>
                <a:chExt cx="646901" cy="596297"/>
              </a:xfrm>
            </p:grpSpPr>
            <p:sp>
              <p:nvSpPr>
                <p:cNvPr id="86" name="Rectangle 85"/>
                <p:cNvSpPr/>
                <p:nvPr/>
              </p:nvSpPr>
              <p:spPr>
                <a:xfrm>
                  <a:off x="10451353" y="3466376"/>
                  <a:ext cx="646901" cy="15699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cxnSp>
              <p:nvCxnSpPr>
                <p:cNvPr id="87" name="Straight Connector 86"/>
                <p:cNvCxnSpPr/>
                <p:nvPr/>
              </p:nvCxnSpPr>
              <p:spPr>
                <a:xfrm>
                  <a:off x="10451353" y="3790545"/>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8" name="Straight Connector 87"/>
                <p:cNvCxnSpPr/>
                <p:nvPr/>
              </p:nvCxnSpPr>
              <p:spPr>
                <a:xfrm>
                  <a:off x="10451353" y="3926608"/>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9" name="Straight Connector 88"/>
                <p:cNvCxnSpPr/>
                <p:nvPr/>
              </p:nvCxnSpPr>
              <p:spPr>
                <a:xfrm>
                  <a:off x="10451353" y="4062673"/>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cxnSp>
            <p:nvCxnSpPr>
              <p:cNvPr id="82" name="Straight Connector 81"/>
              <p:cNvCxnSpPr/>
              <p:nvPr/>
            </p:nvCxnSpPr>
            <p:spPr>
              <a:xfrm>
                <a:off x="2366030" y="5487123"/>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3" name="Straight Connector 82"/>
              <p:cNvCxnSpPr/>
              <p:nvPr/>
            </p:nvCxnSpPr>
            <p:spPr>
              <a:xfrm>
                <a:off x="2366030" y="5640090"/>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4" name="Straight Connector 83"/>
              <p:cNvCxnSpPr/>
              <p:nvPr/>
            </p:nvCxnSpPr>
            <p:spPr>
              <a:xfrm>
                <a:off x="2366030" y="5793059"/>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85" name="Freeform 9"/>
              <p:cNvSpPr>
                <a:spLocks noChangeAspect="1" noEditPoints="1"/>
              </p:cNvSpPr>
              <p:nvPr/>
            </p:nvSpPr>
            <p:spPr bwMode="black">
              <a:xfrm>
                <a:off x="2336748" y="5098964"/>
                <a:ext cx="324847" cy="324847"/>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64" kern="0">
                  <a:solidFill>
                    <a:srgbClr val="505050"/>
                  </a:solidFill>
                </a:endParaRPr>
              </a:p>
            </p:txBody>
          </p:sp>
        </p:grpSp>
        <p:grpSp>
          <p:nvGrpSpPr>
            <p:cNvPr id="13" name="Group 12"/>
            <p:cNvGrpSpPr/>
            <p:nvPr/>
          </p:nvGrpSpPr>
          <p:grpSpPr>
            <a:xfrm>
              <a:off x="2347330" y="3649080"/>
              <a:ext cx="610495" cy="1096659"/>
              <a:chOff x="473334" y="3362079"/>
              <a:chExt cx="441300" cy="792726"/>
            </a:xfrm>
          </p:grpSpPr>
          <p:grpSp>
            <p:nvGrpSpPr>
              <p:cNvPr id="33" name="Group 32"/>
              <p:cNvGrpSpPr/>
              <p:nvPr/>
            </p:nvGrpSpPr>
            <p:grpSpPr>
              <a:xfrm>
                <a:off x="473334" y="3362079"/>
                <a:ext cx="441300" cy="792726"/>
                <a:chOff x="3171385" y="3271949"/>
                <a:chExt cx="611676" cy="1098781"/>
              </a:xfrm>
            </p:grpSpPr>
            <p:sp>
              <p:nvSpPr>
                <p:cNvPr id="45" name="Freeform 10"/>
                <p:cNvSpPr>
                  <a:spLocks noChangeAspect="1" noEditPoints="1"/>
                </p:cNvSpPr>
                <p:nvPr/>
              </p:nvSpPr>
              <p:spPr bwMode="auto">
                <a:xfrm>
                  <a:off x="3171385" y="3271949"/>
                  <a:ext cx="611676" cy="1098781"/>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endParaRPr>
                </a:p>
              </p:txBody>
            </p:sp>
            <p:sp>
              <p:nvSpPr>
                <p:cNvPr id="46" name="Rounded Rectangle 45"/>
                <p:cNvSpPr/>
                <p:nvPr/>
              </p:nvSpPr>
              <p:spPr bwMode="auto">
                <a:xfrm>
                  <a:off x="3200335" y="3403909"/>
                  <a:ext cx="553777" cy="825818"/>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p:cNvGrpSpPr/>
                <p:nvPr/>
              </p:nvGrpSpPr>
              <p:grpSpPr>
                <a:xfrm>
                  <a:off x="3388903" y="3366429"/>
                  <a:ext cx="138544" cy="16130"/>
                  <a:chOff x="5596078" y="2180378"/>
                  <a:chExt cx="138544" cy="16130"/>
                </a:xfrm>
                <a:solidFill>
                  <a:schemeClr val="tx1">
                    <a:lumMod val="50000"/>
                  </a:schemeClr>
                </a:solidFill>
              </p:grpSpPr>
              <p:sp>
                <p:nvSpPr>
                  <p:cNvPr id="50" name="Rounded Rectangle 49"/>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 name="Oval 47"/>
                <p:cNvSpPr/>
                <p:nvPr/>
              </p:nvSpPr>
              <p:spPr bwMode="auto">
                <a:xfrm>
                  <a:off x="3463507" y="3317646"/>
                  <a:ext cx="27432" cy="27432"/>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3436075" y="4260715"/>
                  <a:ext cx="82296" cy="8229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p:cNvGrpSpPr/>
              <p:nvPr/>
            </p:nvGrpSpPr>
            <p:grpSpPr>
              <a:xfrm>
                <a:off x="516506" y="3477490"/>
                <a:ext cx="354056" cy="547252"/>
                <a:chOff x="17310" y="3362079"/>
                <a:chExt cx="354056" cy="604428"/>
              </a:xfrm>
            </p:grpSpPr>
            <p:sp>
              <p:nvSpPr>
                <p:cNvPr id="35" name="Rectangle 34"/>
                <p:cNvSpPr/>
                <p:nvPr/>
              </p:nvSpPr>
              <p:spPr bwMode="auto">
                <a:xfrm>
                  <a:off x="17310" y="3362079"/>
                  <a:ext cx="354056" cy="63497"/>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20602" y="3474359"/>
                  <a:ext cx="347472" cy="492148"/>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p:cNvCxnSpPr/>
                <p:nvPr/>
              </p:nvCxnSpPr>
              <p:spPr>
                <a:xfrm>
                  <a:off x="51657" y="3528525"/>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1657" y="358148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1657" y="3629323"/>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655" y="367715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1657" y="3820662"/>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262158" y="3528525"/>
                  <a:ext cx="75980" cy="3995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p:nvPr/>
              </p:nvCxnSpPr>
              <p:spPr>
                <a:xfrm>
                  <a:off x="51657" y="3724993"/>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1656" y="377282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0" name="Straight Connector 59"/>
            <p:cNvCxnSpPr/>
            <p:nvPr/>
          </p:nvCxnSpPr>
          <p:spPr>
            <a:xfrm>
              <a:off x="1610683" y="3316287"/>
              <a:ext cx="12161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61" name="Straight Connector 60"/>
            <p:cNvCxnSpPr/>
            <p:nvPr/>
          </p:nvCxnSpPr>
          <p:spPr>
            <a:xfrm>
              <a:off x="1611236" y="3449637"/>
              <a:ext cx="12161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995609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Body Text Highlighting</a:t>
            </a:r>
            <a:endParaRPr lang="en-US" dirty="0"/>
          </a:p>
        </p:txBody>
      </p:sp>
      <p:sp>
        <p:nvSpPr>
          <p:cNvPr id="4" name="Text Placeholder 3"/>
          <p:cNvSpPr>
            <a:spLocks noGrp="1"/>
          </p:cNvSpPr>
          <p:nvPr>
            <p:ph type="body" sz="quarter" idx="10"/>
          </p:nvPr>
        </p:nvSpPr>
        <p:spPr/>
        <p:txBody>
          <a:bodyPr/>
          <a:lstStyle/>
          <a:p>
            <a:r>
              <a:rPr lang="en-US" sz="3600" dirty="0" smtClean="0"/>
              <a:t>Outlook will highlight regex </a:t>
            </a:r>
            <a:br>
              <a:rPr lang="en-US" sz="3600" dirty="0" smtClean="0"/>
            </a:br>
            <a:r>
              <a:rPr lang="en-US" sz="3600" dirty="0" smtClean="0"/>
              <a:t>matches and entities against</a:t>
            </a:r>
            <a:br>
              <a:rPr lang="en-US" sz="3600" dirty="0" smtClean="0"/>
            </a:br>
            <a:r>
              <a:rPr lang="en-US" sz="3600" dirty="0" smtClean="0"/>
              <a:t>plain text body</a:t>
            </a:r>
          </a:p>
          <a:p>
            <a:endParaRPr lang="en-US" sz="3600" dirty="0" smtClean="0"/>
          </a:p>
          <a:p>
            <a:r>
              <a:rPr lang="en-US" sz="3600" dirty="0" smtClean="0"/>
              <a:t>Clicked on entity or regex </a:t>
            </a:r>
            <a:br>
              <a:rPr lang="en-US" sz="3600" dirty="0" smtClean="0"/>
            </a:br>
            <a:r>
              <a:rPr lang="en-US" sz="3600" dirty="0" smtClean="0"/>
              <a:t>match will be passed into </a:t>
            </a:r>
            <a:br>
              <a:rPr lang="en-US" sz="3600" dirty="0" smtClean="0"/>
            </a:br>
            <a:r>
              <a:rPr lang="en-US" sz="3600" dirty="0" smtClean="0"/>
              <a:t>Add-in</a:t>
            </a:r>
          </a:p>
          <a:p>
            <a:endParaRPr lang="en-US" sz="3600" dirty="0" smtClean="0"/>
          </a:p>
          <a:p>
            <a:r>
              <a:rPr lang="en-US" sz="3600" dirty="0" smtClean="0"/>
              <a:t>Add-in is loaded in a hover card experience</a:t>
            </a:r>
            <a:endParaRPr lang="en-US" sz="3600" dirty="0"/>
          </a:p>
        </p:txBody>
      </p:sp>
      <p:pic>
        <p:nvPicPr>
          <p:cNvPr id="12" name="Picture 11"/>
          <p:cNvPicPr>
            <a:picLocks noChangeAspect="1"/>
          </p:cNvPicPr>
          <p:nvPr/>
        </p:nvPicPr>
        <p:blipFill>
          <a:blip r:embed="rId3"/>
          <a:stretch>
            <a:fillRect/>
          </a:stretch>
        </p:blipFill>
        <p:spPr>
          <a:xfrm>
            <a:off x="5878144" y="976497"/>
            <a:ext cx="6310681" cy="4396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38283"/>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 to Mail </a:t>
            </a:r>
            <a:r>
              <a:rPr lang="en-US" dirty="0" smtClean="0"/>
              <a:t>Add-ins</a:t>
            </a:r>
            <a:endParaRPr lang="en-US" dirty="0"/>
          </a:p>
          <a:p>
            <a:r>
              <a:rPr lang="en-US" dirty="0"/>
              <a:t>Contextual Activation and Rules</a:t>
            </a:r>
          </a:p>
          <a:p>
            <a:r>
              <a:rPr lang="en-US" dirty="0" err="1" smtClean="0"/>
              <a:t>Office.js</a:t>
            </a:r>
            <a:r>
              <a:rPr lang="en-US" dirty="0" smtClean="0"/>
              <a:t> API Outlook</a:t>
            </a:r>
          </a:p>
          <a:p>
            <a:r>
              <a:rPr lang="en-US" dirty="0" smtClean="0"/>
              <a:t>Compose </a:t>
            </a:r>
            <a:r>
              <a:rPr lang="en-US" dirty="0" smtClean="0"/>
              <a:t>Add-ins</a:t>
            </a:r>
          </a:p>
          <a:p>
            <a:r>
              <a:rPr lang="en-US" dirty="0" smtClean="0"/>
              <a:t>Outlook Add-in Commands</a:t>
            </a:r>
            <a:endParaRPr lang="en-US" dirty="0" smtClean="0"/>
          </a:p>
          <a:p>
            <a:r>
              <a:rPr lang="en-US" dirty="0" smtClean="0"/>
              <a:t>Outlook Add-in Vision</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Outlook </a:t>
            </a:r>
            <a:r>
              <a:rPr lang="en-US" dirty="0" err="1"/>
              <a:t>Add-in</a:t>
            </a:r>
            <a:r>
              <a:rPr lang="en-US" dirty="0"/>
              <a:t> Commands Roadmap</a:t>
            </a:r>
            <a:endParaRPr lang="en-US" dirty="0"/>
          </a:p>
        </p:txBody>
      </p:sp>
      <p:sp>
        <p:nvSpPr>
          <p:cNvPr id="6" name="Rectangle 5"/>
          <p:cNvSpPr/>
          <p:nvPr/>
        </p:nvSpPr>
        <p:spPr bwMode="auto">
          <a:xfrm>
            <a:off x="791946" y="2941478"/>
            <a:ext cx="10231518" cy="298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400" dirty="0" err="1">
              <a:solidFill>
                <a:schemeClr val="bg2"/>
              </a:solidFill>
              <a:latin typeface="+mj-lt"/>
              <a:ea typeface="Segoe UI" pitchFamily="34" charset="0"/>
              <a:cs typeface="Segoe UI" pitchFamily="34" charset="0"/>
            </a:endParaRPr>
          </a:p>
        </p:txBody>
      </p:sp>
      <p:sp>
        <p:nvSpPr>
          <p:cNvPr id="7" name="TextBox 6"/>
          <p:cNvSpPr txBox="1"/>
          <p:nvPr/>
        </p:nvSpPr>
        <p:spPr>
          <a:xfrm>
            <a:off x="6396" y="3591491"/>
            <a:ext cx="1959850" cy="621981"/>
          </a:xfrm>
          <a:prstGeom prst="rect">
            <a:avLst/>
          </a:prstGeom>
          <a:noFill/>
        </p:spPr>
        <p:txBody>
          <a:bodyPr wrap="none" lIns="179238" tIns="143391" rIns="179238" bIns="143391" rtlCol="0">
            <a:spAutoFit/>
          </a:bodyPr>
          <a:lstStyle/>
          <a:p>
            <a:pPr>
              <a:lnSpc>
                <a:spcPct val="90000"/>
              </a:lnSpc>
              <a:spcAft>
                <a:spcPts val="588"/>
              </a:spcAft>
            </a:pPr>
            <a:r>
              <a:rPr lang="en-US" sz="2400" spc="-70" dirty="0">
                <a:gradFill>
                  <a:gsLst>
                    <a:gs pos="1250">
                      <a:schemeClr val="bg2"/>
                    </a:gs>
                    <a:gs pos="100000">
                      <a:schemeClr val="bg2"/>
                    </a:gs>
                  </a:gsLst>
                  <a:lin ang="5400000" scaled="0"/>
                </a:gradFill>
                <a:latin typeface="+mj-lt"/>
              </a:rPr>
              <a:t>Outlook 2016</a:t>
            </a:r>
          </a:p>
        </p:txBody>
      </p:sp>
      <p:sp>
        <p:nvSpPr>
          <p:cNvPr id="8" name="Rectangle 7"/>
          <p:cNvSpPr/>
          <p:nvPr/>
        </p:nvSpPr>
        <p:spPr bwMode="auto">
          <a:xfrm>
            <a:off x="791947" y="2584812"/>
            <a:ext cx="149365" cy="8961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400" dirty="0" err="1">
              <a:solidFill>
                <a:schemeClr val="bg2"/>
              </a:solidFill>
              <a:latin typeface="+mj-lt"/>
              <a:ea typeface="Segoe UI" pitchFamily="34" charset="0"/>
              <a:cs typeface="Segoe UI" pitchFamily="34" charset="0"/>
            </a:endParaRPr>
          </a:p>
        </p:txBody>
      </p:sp>
      <p:sp>
        <p:nvSpPr>
          <p:cNvPr id="9" name="Rectangle 8"/>
          <p:cNvSpPr/>
          <p:nvPr/>
        </p:nvSpPr>
        <p:spPr bwMode="auto">
          <a:xfrm>
            <a:off x="5720999" y="2584812"/>
            <a:ext cx="149365" cy="8961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400" dirty="0" err="1">
              <a:solidFill>
                <a:schemeClr val="bg2"/>
              </a:solidFill>
              <a:latin typeface="+mj-lt"/>
              <a:ea typeface="Segoe UI" pitchFamily="34" charset="0"/>
              <a:cs typeface="Segoe UI" pitchFamily="34" charset="0"/>
            </a:endParaRPr>
          </a:p>
        </p:txBody>
      </p:sp>
      <p:sp>
        <p:nvSpPr>
          <p:cNvPr id="10" name="TextBox 9"/>
          <p:cNvSpPr txBox="1"/>
          <p:nvPr/>
        </p:nvSpPr>
        <p:spPr>
          <a:xfrm>
            <a:off x="9529812" y="3545624"/>
            <a:ext cx="2277566" cy="1619177"/>
          </a:xfrm>
          <a:prstGeom prst="rect">
            <a:avLst/>
          </a:prstGeom>
          <a:noFill/>
        </p:spPr>
        <p:txBody>
          <a:bodyPr wrap="none" lIns="179238" tIns="143391" rIns="179238" bIns="143391" rtlCol="0">
            <a:spAutoFit/>
          </a:bodyPr>
          <a:lstStyle/>
          <a:p>
            <a:pPr>
              <a:lnSpc>
                <a:spcPct val="90000"/>
              </a:lnSpc>
              <a:spcAft>
                <a:spcPts val="588"/>
              </a:spcAft>
            </a:pPr>
            <a:r>
              <a:rPr lang="en-US" sz="2400" spc="-70" dirty="0">
                <a:gradFill>
                  <a:gsLst>
                    <a:gs pos="1250">
                      <a:schemeClr val="bg2"/>
                    </a:gs>
                    <a:gs pos="100000">
                      <a:schemeClr val="bg2"/>
                    </a:gs>
                  </a:gsLst>
                  <a:lin ang="5400000" scaled="0"/>
                </a:gradFill>
                <a:latin typeface="+mj-lt"/>
              </a:rPr>
              <a:t>Outlook Online </a:t>
            </a:r>
            <a:br>
              <a:rPr lang="en-US" sz="2400" spc="-70" dirty="0">
                <a:gradFill>
                  <a:gsLst>
                    <a:gs pos="1250">
                      <a:schemeClr val="bg2"/>
                    </a:gs>
                    <a:gs pos="100000">
                      <a:schemeClr val="bg2"/>
                    </a:gs>
                  </a:gsLst>
                  <a:lin ang="5400000" scaled="0"/>
                </a:gradFill>
                <a:latin typeface="+mj-lt"/>
              </a:rPr>
            </a:br>
            <a:r>
              <a:rPr lang="en-US" sz="2400" spc="-70" dirty="0">
                <a:gradFill>
                  <a:gsLst>
                    <a:gs pos="1250">
                      <a:schemeClr val="bg2"/>
                    </a:gs>
                    <a:gs pos="100000">
                      <a:schemeClr val="bg2"/>
                    </a:gs>
                  </a:gsLst>
                  <a:lin ang="5400000" scaled="0"/>
                </a:gradFill>
                <a:latin typeface="+mj-lt"/>
              </a:rPr>
              <a:t>(OWA)</a:t>
            </a:r>
            <a:br>
              <a:rPr lang="en-US" sz="2400" spc="-70" dirty="0">
                <a:gradFill>
                  <a:gsLst>
                    <a:gs pos="1250">
                      <a:schemeClr val="bg2"/>
                    </a:gs>
                    <a:gs pos="100000">
                      <a:schemeClr val="bg2"/>
                    </a:gs>
                  </a:gsLst>
                  <a:lin ang="5400000" scaled="0"/>
                </a:gradFill>
                <a:latin typeface="+mj-lt"/>
              </a:rPr>
            </a:br>
            <a:r>
              <a:rPr lang="en-US" sz="2400" spc="-70" dirty="0">
                <a:gradFill>
                  <a:gsLst>
                    <a:gs pos="1250">
                      <a:schemeClr val="bg2"/>
                    </a:gs>
                    <a:gs pos="100000">
                      <a:schemeClr val="bg2"/>
                    </a:gs>
                  </a:gsLst>
                  <a:lin ang="5400000" scaled="0"/>
                </a:gradFill>
                <a:latin typeface="+mj-lt"/>
              </a:rPr>
              <a:t/>
            </a:r>
            <a:br>
              <a:rPr lang="en-US" sz="2400" spc="-70" dirty="0">
                <a:gradFill>
                  <a:gsLst>
                    <a:gs pos="1250">
                      <a:schemeClr val="bg2"/>
                    </a:gs>
                    <a:gs pos="100000">
                      <a:schemeClr val="bg2"/>
                    </a:gs>
                  </a:gsLst>
                  <a:lin ang="5400000" scaled="0"/>
                </a:gradFill>
                <a:latin typeface="+mj-lt"/>
              </a:rPr>
            </a:br>
            <a:r>
              <a:rPr lang="en-US" sz="2400" spc="-70" dirty="0">
                <a:gradFill>
                  <a:gsLst>
                    <a:gs pos="1250">
                      <a:schemeClr val="bg2"/>
                    </a:gs>
                    <a:gs pos="100000">
                      <a:schemeClr val="bg2"/>
                    </a:gs>
                  </a:gsLst>
                  <a:lin ang="5400000" scaled="0"/>
                </a:gradFill>
                <a:latin typeface="+mj-lt"/>
              </a:rPr>
              <a:t>Outlook.com</a:t>
            </a:r>
          </a:p>
        </p:txBody>
      </p:sp>
      <p:sp>
        <p:nvSpPr>
          <p:cNvPr id="11" name="TextBox 10"/>
          <p:cNvSpPr txBox="1"/>
          <p:nvPr/>
        </p:nvSpPr>
        <p:spPr>
          <a:xfrm>
            <a:off x="3977882" y="3573364"/>
            <a:ext cx="3917245" cy="1619177"/>
          </a:xfrm>
          <a:prstGeom prst="rect">
            <a:avLst/>
          </a:prstGeom>
          <a:noFill/>
        </p:spPr>
        <p:txBody>
          <a:bodyPr wrap="none" lIns="179238" tIns="143391" rIns="179238" bIns="143391" rtlCol="0">
            <a:spAutoFit/>
          </a:bodyPr>
          <a:lstStyle/>
          <a:p>
            <a:pPr algn="ctr">
              <a:lnSpc>
                <a:spcPct val="90000"/>
              </a:lnSpc>
              <a:spcAft>
                <a:spcPts val="588"/>
              </a:spcAft>
            </a:pPr>
            <a:r>
              <a:rPr lang="en-US" sz="2400" spc="-70" dirty="0">
                <a:gradFill>
                  <a:gsLst>
                    <a:gs pos="1250">
                      <a:schemeClr val="bg2"/>
                    </a:gs>
                    <a:gs pos="100000">
                      <a:schemeClr val="bg2"/>
                    </a:gs>
                  </a:gsLst>
                  <a:lin ang="5400000" scaled="0"/>
                </a:gradFill>
                <a:latin typeface="+mj-lt"/>
              </a:rPr>
              <a:t>Outlook 2013</a:t>
            </a:r>
            <a:br>
              <a:rPr lang="en-US" sz="2400" spc="-70" dirty="0">
                <a:gradFill>
                  <a:gsLst>
                    <a:gs pos="1250">
                      <a:schemeClr val="bg2"/>
                    </a:gs>
                    <a:gs pos="100000">
                      <a:schemeClr val="bg2"/>
                    </a:gs>
                  </a:gsLst>
                  <a:lin ang="5400000" scaled="0"/>
                </a:gradFill>
                <a:latin typeface="+mj-lt"/>
              </a:rPr>
            </a:br>
            <a:r>
              <a:rPr lang="en-US" sz="2400" spc="-70" dirty="0">
                <a:gradFill>
                  <a:gsLst>
                    <a:gs pos="1250">
                      <a:schemeClr val="bg2"/>
                    </a:gs>
                    <a:gs pos="100000">
                      <a:schemeClr val="bg2"/>
                    </a:gs>
                  </a:gsLst>
                  <a:lin ang="5400000" scaled="0"/>
                </a:gradFill>
                <a:latin typeface="+mj-lt"/>
              </a:rPr>
              <a:t/>
            </a:r>
            <a:br>
              <a:rPr lang="en-US" sz="2400" spc="-70" dirty="0">
                <a:gradFill>
                  <a:gsLst>
                    <a:gs pos="1250">
                      <a:schemeClr val="bg2"/>
                    </a:gs>
                    <a:gs pos="100000">
                      <a:schemeClr val="bg2"/>
                    </a:gs>
                  </a:gsLst>
                  <a:lin ang="5400000" scaled="0"/>
                </a:gradFill>
                <a:latin typeface="+mj-lt"/>
              </a:rPr>
            </a:br>
            <a:r>
              <a:rPr lang="en-US" sz="2400" spc="-70" dirty="0">
                <a:gradFill>
                  <a:gsLst>
                    <a:gs pos="1250">
                      <a:schemeClr val="bg2"/>
                    </a:gs>
                    <a:gs pos="100000">
                      <a:schemeClr val="bg2"/>
                    </a:gs>
                  </a:gsLst>
                  <a:lin ang="5400000" scaled="0"/>
                </a:gradFill>
                <a:latin typeface="+mj-lt"/>
              </a:rPr>
              <a:t>In-client store</a:t>
            </a:r>
            <a:br>
              <a:rPr lang="en-US" sz="2400" spc="-70" dirty="0">
                <a:gradFill>
                  <a:gsLst>
                    <a:gs pos="1250">
                      <a:schemeClr val="bg2"/>
                    </a:gs>
                    <a:gs pos="100000">
                      <a:schemeClr val="bg2"/>
                    </a:gs>
                  </a:gsLst>
                  <a:lin ang="5400000" scaled="0"/>
                </a:gradFill>
                <a:latin typeface="+mj-lt"/>
              </a:rPr>
            </a:br>
            <a:r>
              <a:rPr lang="en-US" sz="2400" spc="-70" dirty="0">
                <a:gradFill>
                  <a:gsLst>
                    <a:gs pos="1250">
                      <a:schemeClr val="bg2"/>
                    </a:gs>
                    <a:gs pos="100000">
                      <a:schemeClr val="bg2"/>
                    </a:gs>
                  </a:gsLst>
                  <a:lin ang="5400000" scaled="0"/>
                </a:gradFill>
                <a:latin typeface="+mj-lt"/>
              </a:rPr>
              <a:t>(coming first to Outlook 2016)</a:t>
            </a:r>
          </a:p>
        </p:txBody>
      </p:sp>
      <p:sp>
        <p:nvSpPr>
          <p:cNvPr id="12" name="Rectangle 11"/>
          <p:cNvSpPr/>
          <p:nvPr/>
        </p:nvSpPr>
        <p:spPr bwMode="auto">
          <a:xfrm>
            <a:off x="10874099" y="2608322"/>
            <a:ext cx="149365" cy="8961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400" dirty="0" err="1">
              <a:solidFill>
                <a:schemeClr val="bg2"/>
              </a:solidFill>
              <a:latin typeface="+mj-lt"/>
              <a:ea typeface="Segoe UI" pitchFamily="34" charset="0"/>
              <a:cs typeface="Segoe UI" pitchFamily="34" charset="0"/>
            </a:endParaRPr>
          </a:p>
        </p:txBody>
      </p:sp>
      <p:sp>
        <p:nvSpPr>
          <p:cNvPr id="15" name="TextBox 14"/>
          <p:cNvSpPr txBox="1"/>
          <p:nvPr/>
        </p:nvSpPr>
        <p:spPr>
          <a:xfrm>
            <a:off x="269171" y="2029131"/>
            <a:ext cx="1433104" cy="621981"/>
          </a:xfrm>
          <a:prstGeom prst="rect">
            <a:avLst/>
          </a:prstGeom>
          <a:noFill/>
        </p:spPr>
        <p:txBody>
          <a:bodyPr wrap="none" lIns="179238" tIns="143391" rIns="179238" bIns="143391" rtlCol="0">
            <a:spAutoFit/>
          </a:bodyPr>
          <a:lstStyle/>
          <a:p>
            <a:pPr>
              <a:lnSpc>
                <a:spcPct val="90000"/>
              </a:lnSpc>
              <a:spcAft>
                <a:spcPts val="588"/>
              </a:spcAft>
            </a:pPr>
            <a:r>
              <a:rPr lang="en-US" sz="2400" spc="-70" dirty="0">
                <a:gradFill>
                  <a:gsLst>
                    <a:gs pos="1250">
                      <a:schemeClr val="bg2"/>
                    </a:gs>
                    <a:gs pos="100000">
                      <a:schemeClr val="bg2"/>
                    </a:gs>
                  </a:gsLst>
                  <a:lin ang="5400000" scaled="0"/>
                </a:gradFill>
                <a:latin typeface="+mj-lt"/>
              </a:rPr>
              <a:t>Shipped!</a:t>
            </a:r>
          </a:p>
        </p:txBody>
      </p:sp>
      <p:sp>
        <p:nvSpPr>
          <p:cNvPr id="16" name="TextBox 15"/>
          <p:cNvSpPr txBox="1"/>
          <p:nvPr/>
        </p:nvSpPr>
        <p:spPr>
          <a:xfrm>
            <a:off x="4931633" y="1992960"/>
            <a:ext cx="1370843" cy="621981"/>
          </a:xfrm>
          <a:prstGeom prst="rect">
            <a:avLst/>
          </a:prstGeom>
          <a:noFill/>
        </p:spPr>
        <p:txBody>
          <a:bodyPr wrap="none" lIns="179238" tIns="143391" rIns="179238" bIns="143391" rtlCol="0">
            <a:spAutoFit/>
          </a:bodyPr>
          <a:lstStyle/>
          <a:p>
            <a:pPr>
              <a:lnSpc>
                <a:spcPct val="90000"/>
              </a:lnSpc>
              <a:spcAft>
                <a:spcPts val="588"/>
              </a:spcAft>
            </a:pPr>
            <a:r>
              <a:rPr lang="en-US" sz="2400" spc="-70" dirty="0">
                <a:gradFill>
                  <a:gsLst>
                    <a:gs pos="1250">
                      <a:schemeClr val="bg2"/>
                    </a:gs>
                    <a:gs pos="100000">
                      <a:schemeClr val="bg2"/>
                    </a:gs>
                  </a:gsLst>
                  <a:lin ang="5400000" scaled="0"/>
                </a:gradFill>
                <a:latin typeface="+mj-lt"/>
              </a:rPr>
              <a:t>Jan 2016</a:t>
            </a:r>
          </a:p>
        </p:txBody>
      </p:sp>
      <p:sp>
        <p:nvSpPr>
          <p:cNvPr id="17" name="TextBox 16"/>
          <p:cNvSpPr txBox="1"/>
          <p:nvPr/>
        </p:nvSpPr>
        <p:spPr>
          <a:xfrm>
            <a:off x="9993979" y="2029131"/>
            <a:ext cx="1574168" cy="621981"/>
          </a:xfrm>
          <a:prstGeom prst="rect">
            <a:avLst/>
          </a:prstGeom>
          <a:noFill/>
        </p:spPr>
        <p:txBody>
          <a:bodyPr wrap="none" lIns="179238" tIns="143391" rIns="179238" bIns="143391" rtlCol="0">
            <a:spAutoFit/>
          </a:bodyPr>
          <a:lstStyle/>
          <a:p>
            <a:pPr>
              <a:lnSpc>
                <a:spcPct val="90000"/>
              </a:lnSpc>
              <a:spcAft>
                <a:spcPts val="588"/>
              </a:spcAft>
            </a:pPr>
            <a:r>
              <a:rPr lang="en-US" sz="2400" spc="-70" dirty="0">
                <a:gradFill>
                  <a:gsLst>
                    <a:gs pos="1250">
                      <a:schemeClr val="bg2"/>
                    </a:gs>
                    <a:gs pos="100000">
                      <a:schemeClr val="bg2"/>
                    </a:gs>
                  </a:gsLst>
                  <a:lin ang="5400000" scaled="0"/>
                </a:gradFill>
                <a:latin typeface="+mj-lt"/>
              </a:rPr>
              <a:t>Q1CY2016</a:t>
            </a:r>
          </a:p>
        </p:txBody>
      </p:sp>
      <p:sp>
        <p:nvSpPr>
          <p:cNvPr id="2" name="TextBox 1"/>
          <p:cNvSpPr txBox="1"/>
          <p:nvPr/>
        </p:nvSpPr>
        <p:spPr>
          <a:xfrm>
            <a:off x="9521777" y="5227265"/>
            <a:ext cx="2547245" cy="954380"/>
          </a:xfrm>
          <a:prstGeom prst="rect">
            <a:avLst/>
          </a:prstGeom>
          <a:noFill/>
        </p:spPr>
        <p:txBody>
          <a:bodyPr wrap="square" lIns="179238" tIns="143391" rIns="179238" bIns="143391" rtlCol="0">
            <a:spAutoFit/>
          </a:bodyPr>
          <a:lstStyle/>
          <a:p>
            <a:pPr>
              <a:lnSpc>
                <a:spcPct val="90000"/>
              </a:lnSpc>
              <a:spcAft>
                <a:spcPts val="588"/>
              </a:spcAft>
            </a:pPr>
            <a:r>
              <a:rPr lang="en-US" sz="2400" spc="-70" dirty="0">
                <a:gradFill>
                  <a:gsLst>
                    <a:gs pos="1250">
                      <a:schemeClr val="bg2"/>
                    </a:gs>
                    <a:gs pos="100000">
                      <a:schemeClr val="bg2"/>
                    </a:gs>
                  </a:gsLst>
                  <a:lin ang="5400000" scaled="0"/>
                </a:gradFill>
                <a:latin typeface="+mj-lt"/>
              </a:rPr>
              <a:t>Word/Excel/PPT</a:t>
            </a:r>
            <a:br>
              <a:rPr lang="en-US" sz="2400" spc="-70" dirty="0">
                <a:gradFill>
                  <a:gsLst>
                    <a:gs pos="1250">
                      <a:schemeClr val="bg2"/>
                    </a:gs>
                    <a:gs pos="100000">
                      <a:schemeClr val="bg2"/>
                    </a:gs>
                  </a:gsLst>
                  <a:lin ang="5400000" scaled="0"/>
                </a:gradFill>
                <a:latin typeface="+mj-lt"/>
              </a:rPr>
            </a:br>
            <a:r>
              <a:rPr lang="en-US" sz="2400" spc="-70" dirty="0">
                <a:gradFill>
                  <a:gsLst>
                    <a:gs pos="1250">
                      <a:schemeClr val="bg2"/>
                    </a:gs>
                    <a:gs pos="100000">
                      <a:schemeClr val="bg2"/>
                    </a:gs>
                  </a:gsLst>
                  <a:lin ang="5400000" scaled="0"/>
                </a:gradFill>
                <a:latin typeface="+mj-lt"/>
              </a:rPr>
              <a:t>2016 &amp; Online</a:t>
            </a:r>
          </a:p>
        </p:txBody>
      </p:sp>
    </p:spTree>
    <p:extLst>
      <p:ext uri="{BB962C8B-B14F-4D97-AF65-F5344CB8AC3E}">
        <p14:creationId xmlns:p14="http://schemas.microsoft.com/office/powerpoint/2010/main" val="2357411739"/>
      </p:ext>
    </p:extLst>
  </p:cSld>
  <p:clrMapOvr>
    <a:overrideClrMapping bg1="lt1" tx1="dk1" bg2="lt2" tx2="dk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Add-in Commands</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62179228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 to Mail Add-ins</a:t>
            </a:r>
          </a:p>
          <a:p>
            <a:r>
              <a:rPr lang="en-US" dirty="0"/>
              <a:t>Contextual Activation and Rules</a:t>
            </a:r>
          </a:p>
          <a:p>
            <a:r>
              <a:rPr lang="en-US" dirty="0"/>
              <a:t>Office.js API Outlook</a:t>
            </a:r>
          </a:p>
          <a:p>
            <a:r>
              <a:rPr lang="en-US" dirty="0"/>
              <a:t>Compose Add-ins</a:t>
            </a:r>
          </a:p>
          <a:p>
            <a:r>
              <a:rPr lang="en-US" dirty="0"/>
              <a:t>Outlook Add-in Vision</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2560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1011989" y="1606549"/>
            <a:ext cx="10511370" cy="2587718"/>
          </a:xfrm>
        </p:spPr>
        <p:txBody>
          <a:bodyPr vert="horz" wrap="square" lIns="146246" tIns="91403" rIns="146246" bIns="91403" rtlCol="0">
            <a:spAutoFit/>
          </a:bodyPr>
          <a:lstStyle/>
          <a:p>
            <a:r>
              <a:rPr lang="en-US" sz="2744" b="1" dirty="0">
                <a:solidFill>
                  <a:srgbClr val="000000"/>
                </a:solidFill>
                <a:hlinkClick r:id="rId2"/>
              </a:rPr>
              <a:t>Getting Started with Office </a:t>
            </a:r>
            <a:r>
              <a:rPr lang="en-US" sz="2744" b="1" dirty="0" smtClean="0">
                <a:solidFill>
                  <a:srgbClr val="000000"/>
                </a:solidFill>
                <a:hlinkClick r:id="rId2"/>
              </a:rPr>
              <a:t>Add-ins</a:t>
            </a:r>
            <a:endParaRPr lang="en-US" sz="2744" b="1" dirty="0">
              <a:solidFill>
                <a:srgbClr val="000000"/>
              </a:solidFill>
            </a:endParaRPr>
          </a:p>
          <a:p>
            <a:r>
              <a:rPr lang="en-US" sz="2744" b="1" dirty="0">
                <a:solidFill>
                  <a:srgbClr val="000000"/>
                </a:solidFill>
                <a:hlinkClick r:id="rId3"/>
              </a:rPr>
              <a:t>Office </a:t>
            </a:r>
            <a:r>
              <a:rPr lang="en-US" sz="2744" b="1" dirty="0" smtClean="0">
                <a:solidFill>
                  <a:srgbClr val="000000"/>
                </a:solidFill>
                <a:hlinkClick r:id="rId3"/>
              </a:rPr>
              <a:t>Add-in </a:t>
            </a:r>
            <a:r>
              <a:rPr lang="en-US" sz="2744" b="1" dirty="0">
                <a:solidFill>
                  <a:srgbClr val="000000"/>
                </a:solidFill>
                <a:hlinkClick r:id="rId3"/>
              </a:rPr>
              <a:t>Code Samples</a:t>
            </a:r>
            <a:r>
              <a:rPr lang="en-US" sz="2744" b="1" dirty="0">
                <a:solidFill>
                  <a:srgbClr val="000000"/>
                </a:solidFill>
              </a:rPr>
              <a:t>  </a:t>
            </a:r>
          </a:p>
          <a:p>
            <a:r>
              <a:rPr lang="en-US" sz="2744" b="1" dirty="0">
                <a:solidFill>
                  <a:srgbClr val="000000"/>
                </a:solidFill>
                <a:hlinkClick r:id="rId4"/>
              </a:rPr>
              <a:t>Office </a:t>
            </a:r>
            <a:r>
              <a:rPr lang="en-US" sz="2744" b="1" dirty="0" smtClean="0">
                <a:solidFill>
                  <a:srgbClr val="000000"/>
                </a:solidFill>
                <a:hlinkClick r:id="rId4"/>
              </a:rPr>
              <a:t>Add-in </a:t>
            </a:r>
            <a:r>
              <a:rPr lang="en-US" sz="2744" b="1" dirty="0">
                <a:solidFill>
                  <a:srgbClr val="000000"/>
                </a:solidFill>
                <a:hlinkClick r:id="rId4"/>
              </a:rPr>
              <a:t>Training videos &amp; hands on labs </a:t>
            </a:r>
            <a:endParaRPr lang="en-US" sz="2744" b="1" dirty="0">
              <a:solidFill>
                <a:srgbClr val="000000"/>
              </a:solidFill>
            </a:endParaRPr>
          </a:p>
          <a:p>
            <a:r>
              <a:rPr lang="en-US" sz="2744" b="1" dirty="0">
                <a:solidFill>
                  <a:srgbClr val="000000"/>
                </a:solidFill>
                <a:hlinkClick r:id="rId5"/>
              </a:rPr>
              <a:t>Office </a:t>
            </a:r>
            <a:r>
              <a:rPr lang="en-US" sz="2744" b="1" dirty="0" smtClean="0">
                <a:solidFill>
                  <a:srgbClr val="000000"/>
                </a:solidFill>
                <a:hlinkClick r:id="rId5"/>
              </a:rPr>
              <a:t>Add-in </a:t>
            </a:r>
            <a:r>
              <a:rPr lang="en-US" sz="2744" b="1" dirty="0">
                <a:solidFill>
                  <a:srgbClr val="000000"/>
                </a:solidFill>
                <a:hlinkClick r:id="rId5"/>
              </a:rPr>
              <a:t>Snack videos</a:t>
            </a:r>
            <a:endParaRPr lang="en-US" sz="2744" b="1" dirty="0">
              <a:solidFill>
                <a:srgbClr val="000000"/>
              </a:solidFill>
            </a:endParaRPr>
          </a:p>
          <a:p>
            <a:r>
              <a:rPr lang="en-US" sz="2744" b="1">
                <a:solidFill>
                  <a:srgbClr val="000000"/>
                </a:solidFill>
                <a:hlinkClick r:id="rId6"/>
              </a:rPr>
              <a:t>Office </a:t>
            </a:r>
            <a:r>
              <a:rPr lang="en-US" sz="2744" b="1" smtClean="0">
                <a:solidFill>
                  <a:srgbClr val="000000"/>
                </a:solidFill>
                <a:hlinkClick r:id="rId6"/>
              </a:rPr>
              <a:t>Add-in </a:t>
            </a:r>
            <a:r>
              <a:rPr lang="en-US" sz="2744" b="1" dirty="0">
                <a:solidFill>
                  <a:srgbClr val="000000"/>
                </a:solidFill>
                <a:hlinkClick r:id="rId6"/>
              </a:rPr>
              <a:t>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grpSp>
    </p:spTree>
    <p:extLst>
      <p:ext uri="{BB962C8B-B14F-4D97-AF65-F5344CB8AC3E}">
        <p14:creationId xmlns:p14="http://schemas.microsoft.com/office/powerpoint/2010/main" val="207761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19056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73765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709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813632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230098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 </a:t>
            </a:r>
            <a:r>
              <a:rPr lang="en-US" dirty="0" smtClean="0"/>
              <a:t>Capabilities</a:t>
            </a:r>
            <a:endParaRPr lang="en-US" dirty="0"/>
          </a:p>
        </p:txBody>
      </p:sp>
      <p:sp>
        <p:nvSpPr>
          <p:cNvPr id="3" name="Text Placeholder 2"/>
          <p:cNvSpPr>
            <a:spLocks noGrp="1"/>
          </p:cNvSpPr>
          <p:nvPr>
            <p:ph type="body" sz="quarter" idx="10"/>
          </p:nvPr>
        </p:nvSpPr>
        <p:spPr/>
        <p:txBody>
          <a:bodyPr/>
          <a:lstStyle/>
          <a:p>
            <a:r>
              <a:rPr lang="en-US" sz="3600" dirty="0"/>
              <a:t>Rule-based activation</a:t>
            </a:r>
          </a:p>
          <a:p>
            <a:pPr lvl="1"/>
            <a:r>
              <a:rPr lang="en-US" sz="2000" dirty="0"/>
              <a:t>Add-ins can appear based on regex match</a:t>
            </a:r>
          </a:p>
          <a:p>
            <a:pPr lvl="1"/>
            <a:r>
              <a:rPr lang="en-US" sz="2000" dirty="0"/>
              <a:t>Based on presence of entities (</a:t>
            </a:r>
            <a:r>
              <a:rPr lang="en-US" sz="2000" dirty="0" err="1"/>
              <a:t>eg</a:t>
            </a:r>
            <a:r>
              <a:rPr lang="en-US" sz="2000" dirty="0"/>
              <a:t> postal address, meeting suggestion)</a:t>
            </a:r>
          </a:p>
          <a:p>
            <a:pPr lvl="1"/>
            <a:r>
              <a:rPr lang="en-US" sz="2000" dirty="0"/>
              <a:t>Based on presence of attachments</a:t>
            </a:r>
          </a:p>
          <a:p>
            <a:pPr lvl="1"/>
            <a:r>
              <a:rPr lang="en-US" sz="2000" dirty="0"/>
              <a:t>Based on type of item</a:t>
            </a:r>
          </a:p>
          <a:p>
            <a:pPr lvl="1"/>
            <a:endParaRPr lang="en-US" sz="2000" dirty="0"/>
          </a:p>
          <a:p>
            <a:r>
              <a:rPr lang="en-US" sz="3600" dirty="0"/>
              <a:t>Extensive JS object model API</a:t>
            </a:r>
          </a:p>
          <a:p>
            <a:pPr lvl="1"/>
            <a:r>
              <a:rPr lang="en-US" sz="2000" dirty="0"/>
              <a:t>Access to core item properties in read and compose</a:t>
            </a:r>
          </a:p>
          <a:p>
            <a:pPr lvl="1"/>
            <a:r>
              <a:rPr lang="en-US" sz="2000" dirty="0"/>
              <a:t>Access to body and attachments</a:t>
            </a:r>
          </a:p>
          <a:p>
            <a:pPr lvl="1"/>
            <a:r>
              <a:rPr lang="en-US" sz="2000" dirty="0"/>
              <a:t>Ability to modify fields and add attachments in compose</a:t>
            </a:r>
          </a:p>
          <a:p>
            <a:pPr lvl="1"/>
            <a:r>
              <a:rPr lang="en-US" sz="2000" dirty="0"/>
              <a:t>Launch native reply and new appointment forms</a:t>
            </a:r>
          </a:p>
          <a:p>
            <a:pPr lvl="1"/>
            <a:r>
              <a:rPr lang="en-US" sz="2000" dirty="0"/>
              <a:t>Ability to set custom properties on </a:t>
            </a:r>
            <a:r>
              <a:rPr lang="en-US" sz="2000" dirty="0" smtClean="0"/>
              <a:t>items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8731991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Single Sign On</a:t>
            </a:r>
            <a:endParaRPr lang="en-US" dirty="0"/>
          </a:p>
        </p:txBody>
      </p:sp>
      <p:sp>
        <p:nvSpPr>
          <p:cNvPr id="2" name="Text Placeholder 1"/>
          <p:cNvSpPr>
            <a:spLocks noGrp="1"/>
          </p:cNvSpPr>
          <p:nvPr>
            <p:ph type="body" sz="quarter" idx="10"/>
          </p:nvPr>
        </p:nvSpPr>
        <p:spPr/>
        <p:txBody>
          <a:bodyPr/>
          <a:lstStyle/>
          <a:p>
            <a:r>
              <a:rPr lang="en-US" dirty="0" smtClean="0"/>
              <a:t>Exchange and Outlook.com generate a token</a:t>
            </a:r>
          </a:p>
          <a:p>
            <a:r>
              <a:rPr lang="en-US" dirty="0" smtClean="0"/>
              <a:t>Add-in validates token and maps it to known user id</a:t>
            </a:r>
            <a:endParaRPr lang="en-US" dirty="0"/>
          </a:p>
        </p:txBody>
      </p:sp>
      <p:sp>
        <p:nvSpPr>
          <p:cNvPr id="6" name="TextBox 5"/>
          <p:cNvSpPr txBox="1"/>
          <p:nvPr/>
        </p:nvSpPr>
        <p:spPr>
          <a:xfrm>
            <a:off x="418533" y="3354318"/>
            <a:ext cx="7834044" cy="3316617"/>
          </a:xfrm>
          <a:prstGeom prst="rect">
            <a:avLst/>
          </a:prstGeom>
          <a:noFill/>
          <a:ln>
            <a:solidFill>
              <a:schemeClr val="tx1"/>
            </a:solidFill>
          </a:ln>
        </p:spPr>
        <p:txBody>
          <a:bodyPr wrap="none" lIns="179238" tIns="143391" rIns="179238" bIns="143391" rtlCol="0">
            <a:spAutoFit/>
          </a:bodyPr>
          <a:lstStyle/>
          <a:p>
            <a:pPr>
              <a:lnSpc>
                <a:spcPct val="90000"/>
              </a:lnSpc>
              <a:spcAft>
                <a:spcPts val="588"/>
              </a:spcAft>
            </a:pPr>
            <a:r>
              <a:rPr lang="en-US" sz="1176" dirty="0">
                <a:latin typeface="Courier New" panose="02070309020205020404" pitchFamily="49" charset="0"/>
                <a:cs typeface="Courier New" panose="02070309020205020404" pitchFamily="49" charset="0"/>
              </a:rPr>
              <a:t>{ </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aud</a:t>
            </a:r>
            <a:r>
              <a:rPr lang="en-US" sz="1176" dirty="0">
                <a:latin typeface="Courier New" panose="02070309020205020404" pitchFamily="49" charset="0"/>
                <a:cs typeface="Courier New" panose="02070309020205020404" pitchFamily="49" charset="0"/>
              </a:rPr>
              <a:t>" : "https://mailhost.contoso.com/IdentityTest.html",</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iss</a:t>
            </a:r>
            <a:r>
              <a:rPr lang="en-US" sz="1176" dirty="0">
                <a:latin typeface="Courier New" panose="02070309020205020404" pitchFamily="49" charset="0"/>
                <a:cs typeface="Courier New" panose="02070309020205020404" pitchFamily="49" charset="0"/>
              </a:rPr>
              <a:t>" : "00000002-0000-0ff1-ce00-000000000000@mailhost.contoso.com",</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nbf</a:t>
            </a:r>
            <a:r>
              <a:rPr lang="en-US" sz="1176" dirty="0">
                <a:latin typeface="Courier New" panose="02070309020205020404" pitchFamily="49" charset="0"/>
                <a:cs typeface="Courier New" panose="02070309020205020404" pitchFamily="49" charset="0"/>
              </a:rPr>
              <a:t>" : "1331579055",</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exp</a:t>
            </a:r>
            <a:r>
              <a:rPr lang="en-US" sz="1176" dirty="0">
                <a:latin typeface="Courier New" panose="02070309020205020404" pitchFamily="49" charset="0"/>
                <a:cs typeface="Courier New" panose="02070309020205020404" pitchFamily="49" charset="0"/>
              </a:rPr>
              <a:t>" : "1331607855",</a:t>
            </a:r>
          </a:p>
          <a:p>
            <a:pPr>
              <a:lnSpc>
                <a:spcPct val="90000"/>
              </a:lnSpc>
              <a:spcAft>
                <a:spcPts val="588"/>
              </a:spcAft>
            </a:pPr>
            <a:r>
              <a:rPr lang="en-US" sz="1176" dirty="0">
                <a:latin typeface="Courier New" panose="02070309020205020404" pitchFamily="49" charset="0"/>
                <a:cs typeface="Courier New" panose="02070309020205020404" pitchFamily="49" charset="0"/>
              </a:rPr>
              <a:t>    "appctxsender":"00000002-0000-0ff1-ce00-000000000000@mailhost.context.com",</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isbrowserhostedapp</a:t>
            </a:r>
            <a:r>
              <a:rPr lang="en-US" sz="1176" dirty="0">
                <a:latin typeface="Courier New" panose="02070309020205020404" pitchFamily="49" charset="0"/>
                <a:cs typeface="Courier New" panose="02070309020205020404" pitchFamily="49" charset="0"/>
              </a:rPr>
              <a:t>":"true",</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appctx</a:t>
            </a:r>
            <a:r>
              <a:rPr lang="en-US" sz="1176" dirty="0">
                <a:latin typeface="Courier New" panose="02070309020205020404" pitchFamily="49" charset="0"/>
                <a:cs typeface="Courier New" panose="02070309020205020404" pitchFamily="49" charset="0"/>
              </a:rPr>
              <a:t>" : {</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msexchuid</a:t>
            </a:r>
            <a:r>
              <a:rPr lang="en-US" sz="1176" dirty="0">
                <a:latin typeface="Courier New" panose="02070309020205020404" pitchFamily="49" charset="0"/>
                <a:cs typeface="Courier New" panose="02070309020205020404" pitchFamily="49" charset="0"/>
              </a:rPr>
              <a:t>" : "53e925fa-76ba-45e1-be0f-4ef08b59d389@mailhost.contoso.com",</a:t>
            </a:r>
          </a:p>
          <a:p>
            <a:pPr>
              <a:lnSpc>
                <a:spcPct val="90000"/>
              </a:lnSpc>
              <a:spcAft>
                <a:spcPts val="588"/>
              </a:spcAft>
            </a:pPr>
            <a:r>
              <a:rPr lang="en-US" sz="1176" dirty="0">
                <a:latin typeface="Courier New" panose="02070309020205020404" pitchFamily="49" charset="0"/>
                <a:cs typeface="Courier New" panose="02070309020205020404" pitchFamily="49" charset="0"/>
              </a:rPr>
              <a:t>        "version" : "ExIdTok.V1“,</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amurl</a:t>
            </a:r>
            <a:r>
              <a:rPr lang="en-US" sz="1176" dirty="0">
                <a:latin typeface="Courier New" panose="02070309020205020404" pitchFamily="49" charset="0"/>
                <a:cs typeface="Courier New" panose="02070309020205020404" pitchFamily="49" charset="0"/>
              </a:rPr>
              <a:t>" : "https://mailhost.contoso.com:443/</a:t>
            </a:r>
            <a:r>
              <a:rPr lang="en-US" sz="1176" dirty="0" err="1">
                <a:latin typeface="Courier New" panose="02070309020205020404" pitchFamily="49" charset="0"/>
                <a:cs typeface="Courier New" panose="02070309020205020404" pitchFamily="49" charset="0"/>
              </a:rPr>
              <a:t>autodiscover</a:t>
            </a:r>
            <a:r>
              <a:rPr lang="en-US" sz="1176" dirty="0">
                <a:latin typeface="Courier New" panose="02070309020205020404" pitchFamily="49" charset="0"/>
                <a:cs typeface="Courier New" panose="02070309020205020404" pitchFamily="49" charset="0"/>
              </a:rPr>
              <a:t>/metadata/</a:t>
            </a:r>
            <a:r>
              <a:rPr lang="en-US" sz="1176" dirty="0" err="1">
                <a:latin typeface="Courier New" panose="02070309020205020404" pitchFamily="49" charset="0"/>
                <a:cs typeface="Courier New" panose="02070309020205020404" pitchFamily="49" charset="0"/>
              </a:rPr>
              <a:t>json</a:t>
            </a:r>
            <a:r>
              <a:rPr lang="en-US" sz="1176" dirty="0">
                <a:latin typeface="Courier New" panose="02070309020205020404" pitchFamily="49" charset="0"/>
                <a:cs typeface="Courier New" panose="02070309020205020404" pitchFamily="49" charset="0"/>
              </a:rPr>
              <a:t>/1" </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p>
          <a:p>
            <a:pPr>
              <a:lnSpc>
                <a:spcPct val="90000"/>
              </a:lnSpc>
              <a:spcAft>
                <a:spcPts val="588"/>
              </a:spcAft>
            </a:pPr>
            <a:r>
              <a:rPr lang="en-US" sz="1176" dirty="0">
                <a:latin typeface="Courier New" panose="02070309020205020404" pitchFamily="49" charset="0"/>
                <a:cs typeface="Courier New" panose="02070309020205020404" pitchFamily="49" charset="0"/>
              </a:rPr>
              <a:t>}</a:t>
            </a:r>
            <a:endParaRPr lang="en-US" sz="1176"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sp>
        <p:nvSpPr>
          <p:cNvPr id="7" name="TextBox 6"/>
          <p:cNvSpPr txBox="1"/>
          <p:nvPr/>
        </p:nvSpPr>
        <p:spPr>
          <a:xfrm>
            <a:off x="269169" y="2831539"/>
            <a:ext cx="1145333" cy="615377"/>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Token:</a:t>
            </a:r>
          </a:p>
        </p:txBody>
      </p:sp>
    </p:spTree>
    <p:extLst>
      <p:ext uri="{BB962C8B-B14F-4D97-AF65-F5344CB8AC3E}">
        <p14:creationId xmlns:p14="http://schemas.microsoft.com/office/powerpoint/2010/main" val="846621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t>
              </a:r>
              <a:r>
                <a:rPr lang="en-US" sz="1568" dirty="0" smtClean="0">
                  <a:solidFill>
                    <a:schemeClr val="tx1"/>
                  </a:solidFill>
                </a:rPr>
                <a:t>Add-in </a:t>
              </a:r>
              <a:r>
                <a:rPr lang="en-US" sz="1568" dirty="0">
                  <a:solidFill>
                    <a:schemeClr val="tx1"/>
                  </a:solidFill>
                </a:rPr>
                <a:t>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356735249"/>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themeOverride>
</file>

<file path=ppt/theme/themeOverride2.xml><?xml version="1.0" encoding="utf-8"?>
<a:themeOverride xmlns:a="http://schemas.openxmlformats.org/drawingml/2006/main">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purl.org/dc/elements/1.1/"/>
    <ds:schemaRef ds:uri="http://schemas.openxmlformats.org/package/2006/metadata/core-properties"/>
    <ds:schemaRef ds:uri="http://purl.org/dc/dcmitype/"/>
    <ds:schemaRef ds:uri="http://purl.org/dc/terms/"/>
    <ds:schemaRef ds:uri="http://schemas.microsoft.com/office/infopath/2007/PartnerControls"/>
    <ds:schemaRef ds:uri="http://schemas.microsoft.com/office/2006/documentManagement/types"/>
    <ds:schemaRef ds:uri="5fad15d0-477e-40da-a20d-40d4ca777cbd"/>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4762</Words>
  <Application>Microsoft Office PowerPoint</Application>
  <PresentationFormat>Custom</PresentationFormat>
  <Paragraphs>499</Paragraphs>
  <Slides>46</Slides>
  <Notes>21</Notes>
  <HiddenSlides>1</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46</vt:i4>
      </vt:variant>
    </vt:vector>
  </HeadingPairs>
  <TitlesOfParts>
    <vt:vector size="66" baseType="lpstr">
      <vt:lpstr>Arial</vt:lpstr>
      <vt:lpstr>Calibri</vt:lpstr>
      <vt:lpstr>Calibri Light</vt:lpstr>
      <vt:lpstr>Consolas</vt:lpstr>
      <vt:lpstr>Courier New</vt:lpstr>
      <vt:lpstr>Lucida Console</vt:lpstr>
      <vt:lpstr>Segoe</vt:lpstr>
      <vt:lpstr>Segoe Condensed</vt:lpstr>
      <vt:lpstr>Segoe Light</vt:lpstr>
      <vt:lpstr>Segoe UI</vt:lpstr>
      <vt:lpstr>Segoe UI Light</vt:lpstr>
      <vt:lpstr>Symbol</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Theme</vt:lpstr>
      <vt:lpstr>Office 365 Development</vt:lpstr>
      <vt:lpstr>Course Agenda</vt:lpstr>
      <vt:lpstr>Deep Dive in Office Outlook Add-ins</vt:lpstr>
      <vt:lpstr>Agenda </vt:lpstr>
      <vt:lpstr>Developer vision</vt:lpstr>
      <vt:lpstr>What is an Office Add-in?</vt:lpstr>
      <vt:lpstr>Add-in Capabilities</vt:lpstr>
      <vt:lpstr>Single Sign On</vt:lpstr>
      <vt:lpstr>Office Add-ins A new way to build extensions for Office</vt:lpstr>
      <vt:lpstr>Anatomy of an Office Add-in</vt:lpstr>
      <vt:lpstr>Mail Add-in</vt:lpstr>
      <vt:lpstr>Mail Add-ins – Up Close and Personal</vt:lpstr>
      <vt:lpstr>Mail Add-in Hosting</vt:lpstr>
      <vt:lpstr>Developing Mail Add-ins</vt:lpstr>
      <vt:lpstr>Steps to Implementing, Testing and Debugging</vt:lpstr>
      <vt:lpstr>PowerPoint Presentation</vt:lpstr>
      <vt:lpstr>Contextual Activation and Rules</vt:lpstr>
      <vt:lpstr>Rule-based Activation</vt:lpstr>
      <vt:lpstr>Activation Rule Types</vt:lpstr>
      <vt:lpstr>Well-known Entity Examples</vt:lpstr>
      <vt:lpstr>Office.js API</vt:lpstr>
      <vt:lpstr>Accessing the Office.js API for Outlook</vt:lpstr>
      <vt:lpstr>PowerPoint Presentation</vt:lpstr>
      <vt:lpstr>Compose Add-ins</vt:lpstr>
      <vt:lpstr>Compose Add-ins Activation</vt:lpstr>
      <vt:lpstr>Compose Mail Add-ins capabilities</vt:lpstr>
      <vt:lpstr>Compose Mail Add-ins capabilities</vt:lpstr>
      <vt:lpstr>Compose Mail Add-ins capabilities</vt:lpstr>
      <vt:lpstr>Compose Mail Add-ins capabilities</vt:lpstr>
      <vt:lpstr>Compose Mail Add-ins capabilities</vt:lpstr>
      <vt:lpstr>Compose Mail Add-ins capabilities</vt:lpstr>
      <vt:lpstr>PowerPoint Presentation</vt:lpstr>
      <vt:lpstr>Add-in Commands</vt:lpstr>
      <vt:lpstr>Add-In Commands Overview</vt:lpstr>
      <vt:lpstr>Add-in Commands (Office 2016)</vt:lpstr>
      <vt:lpstr>Commands UI (Office 2016)</vt:lpstr>
      <vt:lpstr>Outlook Add-in Vision</vt:lpstr>
      <vt:lpstr>Outlook Add-in Vision</vt:lpstr>
      <vt:lpstr>Body Text Highlighting</vt:lpstr>
      <vt:lpstr>Outlook Add-in Commands Roadmap</vt:lpstr>
      <vt:lpstr>PowerPoint Presentation</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2015-12-29T15:07:41Z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